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lsx" ContentType="application/vnd.openxmlformats-officedocument.spreadsheetml.sheet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810" r:id="rId1"/>
  </p:sldMasterIdLst>
  <p:notesMasterIdLst>
    <p:notesMasterId r:id="rId69"/>
  </p:notesMasterIdLst>
  <p:handoutMasterIdLst>
    <p:handoutMasterId r:id="rId70"/>
  </p:handoutMasterIdLst>
  <p:sldIdLst>
    <p:sldId id="258" r:id="rId2"/>
    <p:sldId id="4818" r:id="rId3"/>
    <p:sldId id="4846" r:id="rId4"/>
    <p:sldId id="4816" r:id="rId5"/>
    <p:sldId id="1027" r:id="rId6"/>
    <p:sldId id="4697" r:id="rId7"/>
    <p:sldId id="4819" r:id="rId8"/>
    <p:sldId id="1095" r:id="rId9"/>
    <p:sldId id="4848" r:id="rId10"/>
    <p:sldId id="4828" r:id="rId11"/>
    <p:sldId id="4849" r:id="rId12"/>
    <p:sldId id="4853" r:id="rId13"/>
    <p:sldId id="1331" r:id="rId14"/>
    <p:sldId id="4854" r:id="rId15"/>
    <p:sldId id="4855" r:id="rId16"/>
    <p:sldId id="4856" r:id="rId17"/>
    <p:sldId id="4702" r:id="rId18"/>
    <p:sldId id="905" r:id="rId19"/>
    <p:sldId id="4857" r:id="rId20"/>
    <p:sldId id="4845" r:id="rId21"/>
    <p:sldId id="4820" r:id="rId22"/>
    <p:sldId id="4821" r:id="rId23"/>
    <p:sldId id="4832" r:id="rId24"/>
    <p:sldId id="4833" r:id="rId25"/>
    <p:sldId id="728" r:id="rId26"/>
    <p:sldId id="4822" r:id="rId27"/>
    <p:sldId id="4824" r:id="rId28"/>
    <p:sldId id="4858" r:id="rId29"/>
    <p:sldId id="4823" r:id="rId30"/>
    <p:sldId id="4687" r:id="rId31"/>
    <p:sldId id="1033" r:id="rId32"/>
    <p:sldId id="1519" r:id="rId33"/>
    <p:sldId id="1269" r:id="rId34"/>
    <p:sldId id="4695" r:id="rId35"/>
    <p:sldId id="277" r:id="rId36"/>
    <p:sldId id="4696" r:id="rId37"/>
    <p:sldId id="4689" r:id="rId38"/>
    <p:sldId id="4688" r:id="rId39"/>
    <p:sldId id="4706" r:id="rId40"/>
    <p:sldId id="4831" r:id="rId41"/>
    <p:sldId id="4859" r:id="rId42"/>
    <p:sldId id="4834" r:id="rId43"/>
    <p:sldId id="1045" r:id="rId44"/>
    <p:sldId id="1046" r:id="rId45"/>
    <p:sldId id="4805" r:id="rId46"/>
    <p:sldId id="4837" r:id="rId47"/>
    <p:sldId id="4807" r:id="rId48"/>
    <p:sldId id="4808" r:id="rId49"/>
    <p:sldId id="4838" r:id="rId50"/>
    <p:sldId id="4814" r:id="rId51"/>
    <p:sldId id="4860" r:id="rId52"/>
    <p:sldId id="4839" r:id="rId53"/>
    <p:sldId id="4840" r:id="rId54"/>
    <p:sldId id="4843" r:id="rId55"/>
    <p:sldId id="407" r:id="rId56"/>
    <p:sldId id="1074" r:id="rId57"/>
    <p:sldId id="4812" r:id="rId58"/>
    <p:sldId id="4811" r:id="rId59"/>
    <p:sldId id="4810" r:id="rId60"/>
    <p:sldId id="4710" r:id="rId61"/>
    <p:sldId id="1558" r:id="rId62"/>
    <p:sldId id="1560" r:id="rId63"/>
    <p:sldId id="1561" r:id="rId64"/>
    <p:sldId id="4707" r:id="rId65"/>
    <p:sldId id="4708" r:id="rId66"/>
    <p:sldId id="4709" r:id="rId67"/>
    <p:sldId id="4669" r:id="rId68"/>
  </p:sldIdLst>
  <p:sldSz cx="9144000" cy="5143500" type="screen16x9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45 Helvetica Light" charset="0"/>
        <a:ea typeface="ＭＳ Ｐゴシック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45 Helvetica Light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45 Helvetica Light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45 Helvetica Light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45 Helvetica Light" charset="0"/>
        <a:ea typeface="ＭＳ Ｐゴシック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45 Helvetica Light" charset="0"/>
        <a:ea typeface="ＭＳ Ｐゴシック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45 Helvetica Light" charset="0"/>
        <a:ea typeface="ＭＳ Ｐゴシック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45 Helvetica Light" charset="0"/>
        <a:ea typeface="ＭＳ Ｐゴシック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45 Helvetica Light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7577"/>
    <a:srgbClr val="00BB5B"/>
    <a:srgbClr val="009046"/>
    <a:srgbClr val="00CC63"/>
    <a:srgbClr val="BB0027"/>
    <a:srgbClr val="E7CBCB"/>
    <a:srgbClr val="BB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161"/>
    <p:restoredTop sz="75787"/>
  </p:normalViewPr>
  <p:slideViewPr>
    <p:cSldViewPr>
      <p:cViewPr varScale="1">
        <p:scale>
          <a:sx n="150" d="100"/>
          <a:sy n="150" d="100"/>
        </p:scale>
        <p:origin x="1952" y="168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40" d="100"/>
        <a:sy n="140" d="100"/>
      </p:scale>
      <p:origin x="0" y="0"/>
    </p:cViewPr>
  </p:sorterViewPr>
  <p:notesViewPr>
    <p:cSldViewPr>
      <p:cViewPr>
        <p:scale>
          <a:sx n="77" d="100"/>
          <a:sy n="77" d="100"/>
        </p:scale>
        <p:origin x="4072" y="12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1"/>
          <c:order val="0"/>
          <c:tx>
            <c:strRef>
              <c:f>Sheet1!$C$1</c:f>
              <c:strCache>
                <c:ptCount val="1"/>
                <c:pt idx="0">
                  <c:v>AWS Toolkit 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strRef>
              <c:f>Sheet1!$A$2:$A$6</c:f>
              <c:strCache>
                <c:ptCount val="5"/>
                <c:pt idx="0">
                  <c:v>Ease of Use</c:v>
                </c:pt>
                <c:pt idx="1">
                  <c:v>Performance</c:v>
                </c:pt>
                <c:pt idx="2">
                  <c:v>User Friendly UI</c:v>
                </c:pt>
                <c:pt idx="3">
                  <c:v>Safety</c:v>
                </c:pt>
                <c:pt idx="4">
                  <c:v>Progress Tracking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2</c:v>
                </c:pt>
                <c:pt idx="1">
                  <c:v>4</c:v>
                </c:pt>
                <c:pt idx="2">
                  <c:v>2</c:v>
                </c:pt>
                <c:pt idx="3">
                  <c:v>4</c:v>
                </c:pt>
                <c:pt idx="4">
                  <c:v>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077-0240-A758-D3EEFF56167C}"/>
            </c:ext>
          </c:extLst>
        </c:ser>
        <c:ser>
          <c:idx val="2"/>
          <c:order val="1"/>
          <c:tx>
            <c:strRef>
              <c:f>Sheet1!$D$1</c:f>
              <c:strCache>
                <c:ptCount val="1"/>
                <c:pt idx="0">
                  <c:v>MavenDeploy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strRef>
              <c:f>Sheet1!$A$2:$A$6</c:f>
              <c:strCache>
                <c:ptCount val="5"/>
                <c:pt idx="0">
                  <c:v>Ease of Use</c:v>
                </c:pt>
                <c:pt idx="1">
                  <c:v>Performance</c:v>
                </c:pt>
                <c:pt idx="2">
                  <c:v>User Friendly UI</c:v>
                </c:pt>
                <c:pt idx="3">
                  <c:v>Safety</c:v>
                </c:pt>
                <c:pt idx="4">
                  <c:v>Progress Tracking</c:v>
                </c:pt>
              </c:strCache>
            </c:strRef>
          </c:cat>
          <c:val>
            <c:numRef>
              <c:f>Sheet1!$D$2:$D$6</c:f>
              <c:numCache>
                <c:formatCode>General</c:formatCode>
                <c:ptCount val="5"/>
                <c:pt idx="0">
                  <c:v>2</c:v>
                </c:pt>
                <c:pt idx="1">
                  <c:v>3</c:v>
                </c:pt>
                <c:pt idx="2">
                  <c:v>5</c:v>
                </c:pt>
                <c:pt idx="3">
                  <c:v>3</c:v>
                </c:pt>
                <c:pt idx="4">
                  <c:v>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1077-0240-A758-D3EEFF56167C}"/>
            </c:ext>
          </c:extLst>
        </c:ser>
        <c:ser>
          <c:idx val="3"/>
          <c:order val="2"/>
          <c:tx>
            <c:strRef>
              <c:f>Sheet1!$E$1</c:f>
              <c:strCache>
                <c:ptCount val="1"/>
                <c:pt idx="0">
                  <c:v>AWS Lambda Deployer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cat>
            <c:strRef>
              <c:f>Sheet1!$A$2:$A$6</c:f>
              <c:strCache>
                <c:ptCount val="5"/>
                <c:pt idx="0">
                  <c:v>Ease of Use</c:v>
                </c:pt>
                <c:pt idx="1">
                  <c:v>Performance</c:v>
                </c:pt>
                <c:pt idx="2">
                  <c:v>User Friendly UI</c:v>
                </c:pt>
                <c:pt idx="3">
                  <c:v>Safety</c:v>
                </c:pt>
                <c:pt idx="4">
                  <c:v>Progress Tracking</c:v>
                </c:pt>
              </c:strCache>
            </c:strRef>
          </c:cat>
          <c:val>
            <c:numRef>
              <c:f>Sheet1!$E$2:$E$6</c:f>
              <c:numCache>
                <c:formatCode>General</c:formatCode>
                <c:ptCount val="5"/>
                <c:pt idx="0">
                  <c:v>3</c:v>
                </c:pt>
                <c:pt idx="1">
                  <c:v>4</c:v>
                </c:pt>
                <c:pt idx="2">
                  <c:v>4</c:v>
                </c:pt>
                <c:pt idx="3">
                  <c:v>2</c:v>
                </c:pt>
                <c:pt idx="4">
                  <c:v>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1077-0240-A758-D3EEFF56167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85874192"/>
        <c:axId val="186385584"/>
      </c:lineChart>
      <c:catAx>
        <c:axId val="1858741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6385584"/>
        <c:crosses val="autoZero"/>
        <c:auto val="1"/>
        <c:lblAlgn val="ctr"/>
        <c:lblOffset val="100"/>
        <c:noMultiLvlLbl val="0"/>
      </c:catAx>
      <c:valAx>
        <c:axId val="1863855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587419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accent1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800" b="0" i="0" baseline="0">
                <a:effectLst/>
              </a:rPr>
              <a:t>Starship Positioning</a:t>
            </a:r>
          </a:p>
        </c:rich>
      </c:tx>
      <c:overlay val="0"/>
      <c:spPr>
        <a:noFill/>
        <a:ln w="0">
          <a:solidFill>
            <a:schemeClr val="accent1"/>
          </a:solidFill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Starship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Sheet1!$A$2:$A$6</c:f>
              <c:strCache>
                <c:ptCount val="5"/>
                <c:pt idx="0">
                  <c:v>Ease of Use</c:v>
                </c:pt>
                <c:pt idx="1">
                  <c:v>Performance</c:v>
                </c:pt>
                <c:pt idx="2">
                  <c:v>User Friendly UI</c:v>
                </c:pt>
                <c:pt idx="3">
                  <c:v>Safety</c:v>
                </c:pt>
                <c:pt idx="4">
                  <c:v>Progress Tracking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4</c:v>
                </c:pt>
                <c:pt idx="1">
                  <c:v>5</c:v>
                </c:pt>
                <c:pt idx="2">
                  <c:v>4</c:v>
                </c:pt>
                <c:pt idx="3">
                  <c:v>3</c:v>
                </c:pt>
                <c:pt idx="4">
                  <c:v>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03E-9440-BC84-2AEE527F7F5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AWS Toolkit 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strRef>
              <c:f>Sheet1!$A$2:$A$6</c:f>
              <c:strCache>
                <c:ptCount val="5"/>
                <c:pt idx="0">
                  <c:v>Ease of Use</c:v>
                </c:pt>
                <c:pt idx="1">
                  <c:v>Performance</c:v>
                </c:pt>
                <c:pt idx="2">
                  <c:v>User Friendly UI</c:v>
                </c:pt>
                <c:pt idx="3">
                  <c:v>Safety</c:v>
                </c:pt>
                <c:pt idx="4">
                  <c:v>Progress Tracking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2</c:v>
                </c:pt>
                <c:pt idx="1">
                  <c:v>4</c:v>
                </c:pt>
                <c:pt idx="2">
                  <c:v>2</c:v>
                </c:pt>
                <c:pt idx="3">
                  <c:v>4</c:v>
                </c:pt>
                <c:pt idx="4">
                  <c:v>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D03E-9440-BC84-2AEE527F7F57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MavenDeploy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strRef>
              <c:f>Sheet1!$A$2:$A$6</c:f>
              <c:strCache>
                <c:ptCount val="5"/>
                <c:pt idx="0">
                  <c:v>Ease of Use</c:v>
                </c:pt>
                <c:pt idx="1">
                  <c:v>Performance</c:v>
                </c:pt>
                <c:pt idx="2">
                  <c:v>User Friendly UI</c:v>
                </c:pt>
                <c:pt idx="3">
                  <c:v>Safety</c:v>
                </c:pt>
                <c:pt idx="4">
                  <c:v>Progress Tracking</c:v>
                </c:pt>
              </c:strCache>
            </c:strRef>
          </c:cat>
          <c:val>
            <c:numRef>
              <c:f>Sheet1!$D$2:$D$6</c:f>
              <c:numCache>
                <c:formatCode>General</c:formatCode>
                <c:ptCount val="5"/>
                <c:pt idx="0">
                  <c:v>2</c:v>
                </c:pt>
                <c:pt idx="1">
                  <c:v>3</c:v>
                </c:pt>
                <c:pt idx="2">
                  <c:v>5</c:v>
                </c:pt>
                <c:pt idx="3">
                  <c:v>3</c:v>
                </c:pt>
                <c:pt idx="4">
                  <c:v>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D03E-9440-BC84-2AEE527F7F57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AWS Lambda Deployer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cat>
            <c:strRef>
              <c:f>Sheet1!$A$2:$A$6</c:f>
              <c:strCache>
                <c:ptCount val="5"/>
                <c:pt idx="0">
                  <c:v>Ease of Use</c:v>
                </c:pt>
                <c:pt idx="1">
                  <c:v>Performance</c:v>
                </c:pt>
                <c:pt idx="2">
                  <c:v>User Friendly UI</c:v>
                </c:pt>
                <c:pt idx="3">
                  <c:v>Safety</c:v>
                </c:pt>
                <c:pt idx="4">
                  <c:v>Progress Tracking</c:v>
                </c:pt>
              </c:strCache>
            </c:strRef>
          </c:cat>
          <c:val>
            <c:numRef>
              <c:f>Sheet1!$E$2:$E$6</c:f>
              <c:numCache>
                <c:formatCode>General</c:formatCode>
                <c:ptCount val="5"/>
                <c:pt idx="0">
                  <c:v>3</c:v>
                </c:pt>
                <c:pt idx="1">
                  <c:v>4</c:v>
                </c:pt>
                <c:pt idx="2">
                  <c:v>4</c:v>
                </c:pt>
                <c:pt idx="3">
                  <c:v>2</c:v>
                </c:pt>
                <c:pt idx="4">
                  <c:v>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D03E-9440-BC84-2AEE527F7F5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85874192"/>
        <c:axId val="186385584"/>
      </c:lineChart>
      <c:catAx>
        <c:axId val="1858741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6385584"/>
        <c:crosses val="autoZero"/>
        <c:auto val="1"/>
        <c:lblAlgn val="ctr"/>
        <c:lblOffset val="100"/>
        <c:noMultiLvlLbl val="0"/>
      </c:catAx>
      <c:valAx>
        <c:axId val="1863855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587419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B14F874-C78B-8140-8B12-D581B6AC319F}" type="doc">
      <dgm:prSet loTypeId="urn:microsoft.com/office/officeart/2005/8/layout/orgChart1" loCatId="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A26DD9A9-3C96-B946-A5B9-005198FA0A2F}">
      <dgm:prSet phldrT="[Text]"/>
      <dgm:spPr>
        <a:solidFill>
          <a:schemeClr val="accent3"/>
        </a:solidFill>
      </dgm:spPr>
      <dgm:t>
        <a:bodyPr/>
        <a:lstStyle/>
        <a:p>
          <a:r>
            <a:rPr lang="en-US" dirty="0"/>
            <a:t>Enterprise Management Software</a:t>
          </a:r>
        </a:p>
      </dgm:t>
    </dgm:pt>
    <dgm:pt modelId="{D677B2DE-8B86-4346-8AD1-003BA011A20E}" type="parTrans" cxnId="{EAFE45FB-33E9-B140-80DB-D458F25372C8}">
      <dgm:prSet/>
      <dgm:spPr/>
      <dgm:t>
        <a:bodyPr/>
        <a:lstStyle/>
        <a:p>
          <a:endParaRPr lang="en-US"/>
        </a:p>
      </dgm:t>
    </dgm:pt>
    <dgm:pt modelId="{5B61936F-E6AD-D546-80CF-52C2F2D6E0E4}" type="sibTrans" cxnId="{EAFE45FB-33E9-B140-80DB-D458F25372C8}">
      <dgm:prSet/>
      <dgm:spPr/>
      <dgm:t>
        <a:bodyPr/>
        <a:lstStyle/>
        <a:p>
          <a:endParaRPr lang="en-US"/>
        </a:p>
      </dgm:t>
    </dgm:pt>
    <dgm:pt modelId="{B3E91F3E-5A96-6D4A-9E80-6ACFB0295AF7}">
      <dgm:prSet phldrT="[Text]"/>
      <dgm:spPr>
        <a:solidFill>
          <a:srgbClr val="00833C">
            <a:alpha val="74118"/>
          </a:srgbClr>
        </a:solidFill>
      </dgm:spPr>
      <dgm:t>
        <a:bodyPr/>
        <a:lstStyle/>
        <a:p>
          <a:r>
            <a:rPr lang="en-US" dirty="0"/>
            <a:t>Supply Chain Management</a:t>
          </a:r>
        </a:p>
      </dgm:t>
    </dgm:pt>
    <dgm:pt modelId="{8525BA73-A614-FD47-96A9-B27F8E2D41EE}" type="parTrans" cxnId="{8D4F53E6-3C09-6D41-BD3C-08E427EEA973}">
      <dgm:prSet/>
      <dgm:spPr/>
      <dgm:t>
        <a:bodyPr/>
        <a:lstStyle/>
        <a:p>
          <a:endParaRPr lang="en-US"/>
        </a:p>
      </dgm:t>
    </dgm:pt>
    <dgm:pt modelId="{65797DD6-2D29-8548-A39D-4B183FAFB843}" type="sibTrans" cxnId="{8D4F53E6-3C09-6D41-BD3C-08E427EEA973}">
      <dgm:prSet/>
      <dgm:spPr/>
      <dgm:t>
        <a:bodyPr/>
        <a:lstStyle/>
        <a:p>
          <a:endParaRPr lang="en-US"/>
        </a:p>
      </dgm:t>
    </dgm:pt>
    <dgm:pt modelId="{0F34F7F3-A845-0849-8BA1-9C4DB6430CFE}">
      <dgm:prSet phldrT="[Text]"/>
      <dgm:spPr>
        <a:solidFill>
          <a:srgbClr val="00833C">
            <a:alpha val="74118"/>
          </a:srgbClr>
        </a:solidFill>
      </dgm:spPr>
      <dgm:t>
        <a:bodyPr/>
        <a:lstStyle/>
        <a:p>
          <a:r>
            <a:rPr lang="en-US" dirty="0"/>
            <a:t>Customer Relationship Management</a:t>
          </a:r>
        </a:p>
      </dgm:t>
    </dgm:pt>
    <dgm:pt modelId="{C8024E67-BB05-D143-A08B-0C830DE00610}" type="parTrans" cxnId="{87C3B511-D700-8E41-8926-401DE73CDFEC}">
      <dgm:prSet/>
      <dgm:spPr/>
      <dgm:t>
        <a:bodyPr/>
        <a:lstStyle/>
        <a:p>
          <a:endParaRPr lang="en-US"/>
        </a:p>
      </dgm:t>
    </dgm:pt>
    <dgm:pt modelId="{DB90DCDC-B9DE-0B40-9916-E509E94BB8A0}" type="sibTrans" cxnId="{87C3B511-D700-8E41-8926-401DE73CDFEC}">
      <dgm:prSet/>
      <dgm:spPr/>
      <dgm:t>
        <a:bodyPr/>
        <a:lstStyle/>
        <a:p>
          <a:endParaRPr lang="en-US"/>
        </a:p>
      </dgm:t>
    </dgm:pt>
    <dgm:pt modelId="{46F1B42C-B7D3-4840-8DD4-4221165767AD}">
      <dgm:prSet phldrT="[Text]"/>
      <dgm:spPr>
        <a:solidFill>
          <a:srgbClr val="00833C">
            <a:alpha val="74118"/>
          </a:srgbClr>
        </a:solidFill>
      </dgm:spPr>
      <dgm:t>
        <a:bodyPr/>
        <a:lstStyle/>
        <a:p>
          <a:r>
            <a:rPr lang="en-US" dirty="0"/>
            <a:t>Enterprise Resource Planning</a:t>
          </a:r>
        </a:p>
      </dgm:t>
    </dgm:pt>
    <dgm:pt modelId="{FF7BF311-7740-A044-ABE6-EC58DBDDD4D8}" type="parTrans" cxnId="{9C88F95B-5A24-0645-83E8-7E01E1F252C3}">
      <dgm:prSet/>
      <dgm:spPr/>
      <dgm:t>
        <a:bodyPr/>
        <a:lstStyle/>
        <a:p>
          <a:endParaRPr lang="en-US"/>
        </a:p>
      </dgm:t>
    </dgm:pt>
    <dgm:pt modelId="{0DB6965D-15DD-B040-B94E-DFB41F13C600}" type="sibTrans" cxnId="{9C88F95B-5A24-0645-83E8-7E01E1F252C3}">
      <dgm:prSet/>
      <dgm:spPr/>
      <dgm:t>
        <a:bodyPr/>
        <a:lstStyle/>
        <a:p>
          <a:endParaRPr lang="en-US"/>
        </a:p>
      </dgm:t>
    </dgm:pt>
    <dgm:pt modelId="{50805BB4-1594-E040-9A3F-ABD2EA4EB7AA}">
      <dgm:prSet phldrT="[Text]"/>
      <dgm:spPr>
        <a:solidFill>
          <a:srgbClr val="00833C">
            <a:alpha val="74118"/>
          </a:srgbClr>
        </a:solidFill>
      </dgm:spPr>
      <dgm:t>
        <a:bodyPr/>
        <a:lstStyle/>
        <a:p>
          <a:r>
            <a:rPr lang="en-US" dirty="0"/>
            <a:t>Product Lifecycle Management</a:t>
          </a:r>
        </a:p>
      </dgm:t>
    </dgm:pt>
    <dgm:pt modelId="{FE2F9C97-EA9A-9D42-B213-E71BF0274785}" type="parTrans" cxnId="{C17B93BC-A0EC-8545-9DCD-18E6774C5E7C}">
      <dgm:prSet/>
      <dgm:spPr/>
      <dgm:t>
        <a:bodyPr/>
        <a:lstStyle/>
        <a:p>
          <a:endParaRPr lang="en-US"/>
        </a:p>
      </dgm:t>
    </dgm:pt>
    <dgm:pt modelId="{30F3B690-7D2F-BC4A-B62A-DFC9AE220540}" type="sibTrans" cxnId="{C17B93BC-A0EC-8545-9DCD-18E6774C5E7C}">
      <dgm:prSet/>
      <dgm:spPr/>
      <dgm:t>
        <a:bodyPr/>
        <a:lstStyle/>
        <a:p>
          <a:endParaRPr lang="en-US"/>
        </a:p>
      </dgm:t>
    </dgm:pt>
    <dgm:pt modelId="{92A58FBD-0527-A547-B399-F56C084A6370}">
      <dgm:prSet phldrT="[Text]"/>
      <dgm:spPr>
        <a:solidFill>
          <a:srgbClr val="C00000">
            <a:alpha val="74118"/>
          </a:srgbClr>
        </a:solidFill>
      </dgm:spPr>
      <dgm:t>
        <a:bodyPr/>
        <a:lstStyle/>
        <a:p>
          <a:r>
            <a:rPr lang="en-US" dirty="0"/>
            <a:t>Human Capital Management</a:t>
          </a:r>
        </a:p>
      </dgm:t>
    </dgm:pt>
    <dgm:pt modelId="{CDEE89EE-26D6-0C45-AF62-9FA868B0E1F7}" type="parTrans" cxnId="{314AEBF8-D622-C04D-BBBA-57145D13F1FF}">
      <dgm:prSet/>
      <dgm:spPr/>
      <dgm:t>
        <a:bodyPr/>
        <a:lstStyle/>
        <a:p>
          <a:endParaRPr lang="en-US"/>
        </a:p>
      </dgm:t>
    </dgm:pt>
    <dgm:pt modelId="{4009AEDC-4C7D-4248-A621-7A14B33D5D36}" type="sibTrans" cxnId="{314AEBF8-D622-C04D-BBBA-57145D13F1FF}">
      <dgm:prSet/>
      <dgm:spPr/>
      <dgm:t>
        <a:bodyPr/>
        <a:lstStyle/>
        <a:p>
          <a:endParaRPr lang="en-US"/>
        </a:p>
      </dgm:t>
    </dgm:pt>
    <dgm:pt modelId="{6E888F67-BA39-9147-877C-33683F027292}">
      <dgm:prSet phldrT="[Text]"/>
      <dgm:spPr>
        <a:solidFill>
          <a:srgbClr val="00833C">
            <a:alpha val="74118"/>
          </a:srgbClr>
        </a:solidFill>
      </dgm:spPr>
      <dgm:t>
        <a:bodyPr/>
        <a:lstStyle/>
        <a:p>
          <a:r>
            <a:rPr lang="en-US" dirty="0"/>
            <a:t>Payroll and Benefits Management</a:t>
          </a:r>
        </a:p>
      </dgm:t>
    </dgm:pt>
    <dgm:pt modelId="{FF39853E-1256-5F4E-934C-0F6D95CB6D7B}" type="parTrans" cxnId="{FC664079-6210-FF4E-81AC-01C13F48E794}">
      <dgm:prSet/>
      <dgm:spPr/>
      <dgm:t>
        <a:bodyPr/>
        <a:lstStyle/>
        <a:p>
          <a:endParaRPr lang="en-US"/>
        </a:p>
      </dgm:t>
    </dgm:pt>
    <dgm:pt modelId="{2CF9CF4F-E111-B147-8254-939EFAB87344}" type="sibTrans" cxnId="{FC664079-6210-FF4E-81AC-01C13F48E794}">
      <dgm:prSet/>
      <dgm:spPr/>
      <dgm:t>
        <a:bodyPr/>
        <a:lstStyle/>
        <a:p>
          <a:endParaRPr lang="en-US"/>
        </a:p>
      </dgm:t>
    </dgm:pt>
    <dgm:pt modelId="{7B600E0F-00D2-E64B-9250-F9670B7F5573}">
      <dgm:prSet phldrT="[Text]"/>
      <dgm:spPr>
        <a:solidFill>
          <a:schemeClr val="accent1">
            <a:lumMod val="60000"/>
            <a:lumOff val="40000"/>
            <a:alpha val="74118"/>
          </a:schemeClr>
        </a:solidFill>
      </dgm:spPr>
      <dgm:t>
        <a:bodyPr/>
        <a:lstStyle/>
        <a:p>
          <a:r>
            <a:rPr lang="en-US" dirty="0"/>
            <a:t>Recruiting and Staffing</a:t>
          </a:r>
        </a:p>
      </dgm:t>
    </dgm:pt>
    <dgm:pt modelId="{D8E9CD51-A103-7646-B847-2A1F5AFFDB08}" type="parTrans" cxnId="{88F226AB-5D54-C24E-8919-19C995B0B346}">
      <dgm:prSet/>
      <dgm:spPr/>
      <dgm:t>
        <a:bodyPr/>
        <a:lstStyle/>
        <a:p>
          <a:endParaRPr lang="en-US"/>
        </a:p>
      </dgm:t>
    </dgm:pt>
    <dgm:pt modelId="{12B5C62E-1D3F-AA4C-A947-EA3D2D2CD064}" type="sibTrans" cxnId="{88F226AB-5D54-C24E-8919-19C995B0B346}">
      <dgm:prSet/>
      <dgm:spPr/>
      <dgm:t>
        <a:bodyPr/>
        <a:lstStyle/>
        <a:p>
          <a:endParaRPr lang="en-US"/>
        </a:p>
      </dgm:t>
    </dgm:pt>
    <dgm:pt modelId="{D9D8FA82-B53A-1849-BEB4-33502F85DB3C}">
      <dgm:prSet phldrT="[Text]"/>
      <dgm:spPr>
        <a:solidFill>
          <a:srgbClr val="00833C">
            <a:alpha val="74118"/>
          </a:srgbClr>
        </a:solidFill>
      </dgm:spPr>
      <dgm:t>
        <a:bodyPr/>
        <a:lstStyle/>
        <a:p>
          <a:r>
            <a:rPr lang="en-US" dirty="0"/>
            <a:t>Talent Management</a:t>
          </a:r>
        </a:p>
      </dgm:t>
    </dgm:pt>
    <dgm:pt modelId="{7DE92A9F-B59A-5F4C-B2D9-B0AE1EC0E0D7}" type="parTrans" cxnId="{4614FF28-DDD8-5144-872C-D4872C4C709C}">
      <dgm:prSet/>
      <dgm:spPr/>
      <dgm:t>
        <a:bodyPr/>
        <a:lstStyle/>
        <a:p>
          <a:endParaRPr lang="en-US"/>
        </a:p>
      </dgm:t>
    </dgm:pt>
    <dgm:pt modelId="{F4839E39-5334-B844-A3AF-6A6289C6A3E1}" type="sibTrans" cxnId="{4614FF28-DDD8-5144-872C-D4872C4C709C}">
      <dgm:prSet/>
      <dgm:spPr/>
      <dgm:t>
        <a:bodyPr/>
        <a:lstStyle/>
        <a:p>
          <a:endParaRPr lang="en-US"/>
        </a:p>
      </dgm:t>
    </dgm:pt>
    <dgm:pt modelId="{199D4945-986A-0440-B1B0-C5306BB3E8E3}">
      <dgm:prSet phldrT="[Text]"/>
      <dgm:spPr>
        <a:solidFill>
          <a:srgbClr val="00833C">
            <a:alpha val="74118"/>
          </a:srgbClr>
        </a:solidFill>
      </dgm:spPr>
      <dgm:t>
        <a:bodyPr/>
        <a:lstStyle/>
        <a:p>
          <a:r>
            <a:rPr lang="en-US" dirty="0"/>
            <a:t>Learning and Development</a:t>
          </a:r>
        </a:p>
      </dgm:t>
    </dgm:pt>
    <dgm:pt modelId="{54AE8A99-C27B-7147-99A4-E62A5E3A341A}" type="parTrans" cxnId="{151B06BA-06BA-4A45-9DAE-890B0CC29437}">
      <dgm:prSet/>
      <dgm:spPr/>
      <dgm:t>
        <a:bodyPr/>
        <a:lstStyle/>
        <a:p>
          <a:endParaRPr lang="en-US"/>
        </a:p>
      </dgm:t>
    </dgm:pt>
    <dgm:pt modelId="{1F8A8E0B-4868-5344-AEDB-225A282D43B2}" type="sibTrans" cxnId="{151B06BA-06BA-4A45-9DAE-890B0CC29437}">
      <dgm:prSet/>
      <dgm:spPr/>
      <dgm:t>
        <a:bodyPr/>
        <a:lstStyle/>
        <a:p>
          <a:endParaRPr lang="en-US"/>
        </a:p>
      </dgm:t>
    </dgm:pt>
    <dgm:pt modelId="{6248A6C9-B705-6943-A305-EBBDF4AC6E89}">
      <dgm:prSet phldrT="[Text]"/>
      <dgm:spPr>
        <a:solidFill>
          <a:srgbClr val="00833C">
            <a:alpha val="74118"/>
          </a:srgbClr>
        </a:solidFill>
      </dgm:spPr>
      <dgm:t>
        <a:bodyPr/>
        <a:lstStyle/>
        <a:p>
          <a:r>
            <a:rPr lang="en-US" dirty="0"/>
            <a:t>Workforce Management</a:t>
          </a:r>
        </a:p>
      </dgm:t>
    </dgm:pt>
    <dgm:pt modelId="{144AA1DD-2359-EA47-AE17-3BACE944A371}" type="parTrans" cxnId="{C3B2BF14-3A7A-B14D-B261-56BAC84BDE44}">
      <dgm:prSet/>
      <dgm:spPr/>
      <dgm:t>
        <a:bodyPr/>
        <a:lstStyle/>
        <a:p>
          <a:endParaRPr lang="en-US"/>
        </a:p>
      </dgm:t>
    </dgm:pt>
    <dgm:pt modelId="{09605234-51D1-6347-9384-A152E002A18F}" type="sibTrans" cxnId="{C3B2BF14-3A7A-B14D-B261-56BAC84BDE44}">
      <dgm:prSet/>
      <dgm:spPr/>
      <dgm:t>
        <a:bodyPr/>
        <a:lstStyle/>
        <a:p>
          <a:endParaRPr lang="en-US"/>
        </a:p>
      </dgm:t>
    </dgm:pt>
    <dgm:pt modelId="{64C74C6A-4545-CD4A-B6D2-6D82BC109C85}">
      <dgm:prSet phldrT="[Text]"/>
      <dgm:spPr>
        <a:solidFill>
          <a:schemeClr val="accent1">
            <a:lumMod val="40000"/>
            <a:lumOff val="60000"/>
            <a:alpha val="74118"/>
          </a:schemeClr>
        </a:solidFill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Applicant Tracking Systems</a:t>
          </a:r>
        </a:p>
      </dgm:t>
    </dgm:pt>
    <dgm:pt modelId="{1DB64987-B309-DD40-863A-BF68C4691386}" type="parTrans" cxnId="{7126B364-2D6B-F843-9B69-747B9F52A04D}">
      <dgm:prSet/>
      <dgm:spPr/>
      <dgm:t>
        <a:bodyPr/>
        <a:lstStyle/>
        <a:p>
          <a:endParaRPr lang="en-US"/>
        </a:p>
      </dgm:t>
    </dgm:pt>
    <dgm:pt modelId="{56FB84D6-9997-E247-8D72-1BBE289ECF63}" type="sibTrans" cxnId="{7126B364-2D6B-F843-9B69-747B9F52A04D}">
      <dgm:prSet/>
      <dgm:spPr/>
      <dgm:t>
        <a:bodyPr/>
        <a:lstStyle/>
        <a:p>
          <a:endParaRPr lang="en-US"/>
        </a:p>
      </dgm:t>
    </dgm:pt>
    <dgm:pt modelId="{DED093DF-2BE3-4744-A8D8-1D495E845ADB}">
      <dgm:prSet phldrT="[Text]"/>
      <dgm:spPr>
        <a:solidFill>
          <a:schemeClr val="accent1">
            <a:lumMod val="40000"/>
            <a:lumOff val="60000"/>
            <a:alpha val="74118"/>
          </a:schemeClr>
        </a:solidFill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Candidate Relationship Management</a:t>
          </a:r>
        </a:p>
      </dgm:t>
    </dgm:pt>
    <dgm:pt modelId="{41A6F43B-0104-164D-A89D-D126F69BA890}" type="parTrans" cxnId="{AAA1272E-A188-AD44-A45B-2AC769D54FBC}">
      <dgm:prSet/>
      <dgm:spPr/>
      <dgm:t>
        <a:bodyPr/>
        <a:lstStyle/>
        <a:p>
          <a:endParaRPr lang="en-US"/>
        </a:p>
      </dgm:t>
    </dgm:pt>
    <dgm:pt modelId="{F32367B4-7319-9B46-B173-785968DD6680}" type="sibTrans" cxnId="{AAA1272E-A188-AD44-A45B-2AC769D54FBC}">
      <dgm:prSet/>
      <dgm:spPr/>
      <dgm:t>
        <a:bodyPr/>
        <a:lstStyle/>
        <a:p>
          <a:endParaRPr lang="en-US"/>
        </a:p>
      </dgm:t>
    </dgm:pt>
    <dgm:pt modelId="{554E7DA0-61DE-B54B-A9F0-0D19FE544D63}" type="pres">
      <dgm:prSet presAssocID="{3B14F874-C78B-8140-8B12-D581B6AC319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985FCCB2-45FA-E04C-AA2E-D562C466BF8D}" type="pres">
      <dgm:prSet presAssocID="{A26DD9A9-3C96-B946-A5B9-005198FA0A2F}" presName="hierRoot1" presStyleCnt="0">
        <dgm:presLayoutVars>
          <dgm:hierBranch val="init"/>
        </dgm:presLayoutVars>
      </dgm:prSet>
      <dgm:spPr/>
    </dgm:pt>
    <dgm:pt modelId="{12AE3B54-810E-C140-ABD5-C7DAA3EC3B87}" type="pres">
      <dgm:prSet presAssocID="{A26DD9A9-3C96-B946-A5B9-005198FA0A2F}" presName="rootComposite1" presStyleCnt="0"/>
      <dgm:spPr/>
    </dgm:pt>
    <dgm:pt modelId="{D3F57E6C-22DD-2F4A-802B-A3C641AFA7FA}" type="pres">
      <dgm:prSet presAssocID="{A26DD9A9-3C96-B946-A5B9-005198FA0A2F}" presName="rootText1" presStyleLbl="node0" presStyleIdx="0" presStyleCnt="1">
        <dgm:presLayoutVars>
          <dgm:chPref val="3"/>
        </dgm:presLayoutVars>
      </dgm:prSet>
      <dgm:spPr/>
    </dgm:pt>
    <dgm:pt modelId="{C0DC3BBA-7BD8-3C44-8085-B345E3592729}" type="pres">
      <dgm:prSet presAssocID="{A26DD9A9-3C96-B946-A5B9-005198FA0A2F}" presName="rootConnector1" presStyleLbl="node1" presStyleIdx="0" presStyleCnt="0"/>
      <dgm:spPr/>
    </dgm:pt>
    <dgm:pt modelId="{9AB55332-2853-234D-9E8B-55725A813FE7}" type="pres">
      <dgm:prSet presAssocID="{A26DD9A9-3C96-B946-A5B9-005198FA0A2F}" presName="hierChild2" presStyleCnt="0"/>
      <dgm:spPr/>
    </dgm:pt>
    <dgm:pt modelId="{B64A83C7-55B5-454C-AC82-46F01A6EAE6D}" type="pres">
      <dgm:prSet presAssocID="{8525BA73-A614-FD47-96A9-B27F8E2D41EE}" presName="Name37" presStyleLbl="parChTrans1D2" presStyleIdx="0" presStyleCnt="5"/>
      <dgm:spPr/>
    </dgm:pt>
    <dgm:pt modelId="{A35E5CDD-7EBA-6049-AD9B-EF03EB5FBD9A}" type="pres">
      <dgm:prSet presAssocID="{B3E91F3E-5A96-6D4A-9E80-6ACFB0295AF7}" presName="hierRoot2" presStyleCnt="0">
        <dgm:presLayoutVars>
          <dgm:hierBranch val="init"/>
        </dgm:presLayoutVars>
      </dgm:prSet>
      <dgm:spPr/>
    </dgm:pt>
    <dgm:pt modelId="{2A6B2AB8-C8DC-904A-A7CA-2AA44E53FF5F}" type="pres">
      <dgm:prSet presAssocID="{B3E91F3E-5A96-6D4A-9E80-6ACFB0295AF7}" presName="rootComposite" presStyleCnt="0"/>
      <dgm:spPr/>
    </dgm:pt>
    <dgm:pt modelId="{72C6D7AF-DD09-EB4E-AEA6-3307A91A5FCA}" type="pres">
      <dgm:prSet presAssocID="{B3E91F3E-5A96-6D4A-9E80-6ACFB0295AF7}" presName="rootText" presStyleLbl="node2" presStyleIdx="0" presStyleCnt="5">
        <dgm:presLayoutVars>
          <dgm:chPref val="3"/>
        </dgm:presLayoutVars>
      </dgm:prSet>
      <dgm:spPr/>
    </dgm:pt>
    <dgm:pt modelId="{2909362D-448F-DC45-8FD2-2B56877059EB}" type="pres">
      <dgm:prSet presAssocID="{B3E91F3E-5A96-6D4A-9E80-6ACFB0295AF7}" presName="rootConnector" presStyleLbl="node2" presStyleIdx="0" presStyleCnt="5"/>
      <dgm:spPr/>
    </dgm:pt>
    <dgm:pt modelId="{9D5A6768-3032-CC4B-B2E2-7A6EF848FCE0}" type="pres">
      <dgm:prSet presAssocID="{B3E91F3E-5A96-6D4A-9E80-6ACFB0295AF7}" presName="hierChild4" presStyleCnt="0"/>
      <dgm:spPr/>
    </dgm:pt>
    <dgm:pt modelId="{08D9C707-F038-2548-B2F0-D665D7ACA970}" type="pres">
      <dgm:prSet presAssocID="{B3E91F3E-5A96-6D4A-9E80-6ACFB0295AF7}" presName="hierChild5" presStyleCnt="0"/>
      <dgm:spPr/>
    </dgm:pt>
    <dgm:pt modelId="{5D531BC4-3724-3C4C-AC19-49BAF3BDD73A}" type="pres">
      <dgm:prSet presAssocID="{C8024E67-BB05-D143-A08B-0C830DE00610}" presName="Name37" presStyleLbl="parChTrans1D2" presStyleIdx="1" presStyleCnt="5"/>
      <dgm:spPr/>
    </dgm:pt>
    <dgm:pt modelId="{34DFE76E-00C1-9948-A815-61CBC82A15F6}" type="pres">
      <dgm:prSet presAssocID="{0F34F7F3-A845-0849-8BA1-9C4DB6430CFE}" presName="hierRoot2" presStyleCnt="0">
        <dgm:presLayoutVars>
          <dgm:hierBranch val="init"/>
        </dgm:presLayoutVars>
      </dgm:prSet>
      <dgm:spPr/>
    </dgm:pt>
    <dgm:pt modelId="{393C32F3-AC92-A44C-AF33-2D4AE1526CC8}" type="pres">
      <dgm:prSet presAssocID="{0F34F7F3-A845-0849-8BA1-9C4DB6430CFE}" presName="rootComposite" presStyleCnt="0"/>
      <dgm:spPr/>
    </dgm:pt>
    <dgm:pt modelId="{9F43A814-55F3-BF4C-AB13-7FF6C32522A9}" type="pres">
      <dgm:prSet presAssocID="{0F34F7F3-A845-0849-8BA1-9C4DB6430CFE}" presName="rootText" presStyleLbl="node2" presStyleIdx="1" presStyleCnt="5">
        <dgm:presLayoutVars>
          <dgm:chPref val="3"/>
        </dgm:presLayoutVars>
      </dgm:prSet>
      <dgm:spPr/>
    </dgm:pt>
    <dgm:pt modelId="{611E5E75-19DE-1C4B-869E-E8B89A3BBCC4}" type="pres">
      <dgm:prSet presAssocID="{0F34F7F3-A845-0849-8BA1-9C4DB6430CFE}" presName="rootConnector" presStyleLbl="node2" presStyleIdx="1" presStyleCnt="5"/>
      <dgm:spPr/>
    </dgm:pt>
    <dgm:pt modelId="{9BE8D26D-8CAB-4C4B-9AA0-BDC3BC90B664}" type="pres">
      <dgm:prSet presAssocID="{0F34F7F3-A845-0849-8BA1-9C4DB6430CFE}" presName="hierChild4" presStyleCnt="0"/>
      <dgm:spPr/>
    </dgm:pt>
    <dgm:pt modelId="{2B34E273-6DE5-824C-BD90-9ED8F586B1E9}" type="pres">
      <dgm:prSet presAssocID="{0F34F7F3-A845-0849-8BA1-9C4DB6430CFE}" presName="hierChild5" presStyleCnt="0"/>
      <dgm:spPr/>
    </dgm:pt>
    <dgm:pt modelId="{081EDEF9-3399-E042-A322-E87FB179E781}" type="pres">
      <dgm:prSet presAssocID="{FF7BF311-7740-A044-ABE6-EC58DBDDD4D8}" presName="Name37" presStyleLbl="parChTrans1D2" presStyleIdx="2" presStyleCnt="5"/>
      <dgm:spPr/>
    </dgm:pt>
    <dgm:pt modelId="{49D5532F-7E16-5244-9993-8D61B17F5EB2}" type="pres">
      <dgm:prSet presAssocID="{46F1B42C-B7D3-4840-8DD4-4221165767AD}" presName="hierRoot2" presStyleCnt="0">
        <dgm:presLayoutVars>
          <dgm:hierBranch val="init"/>
        </dgm:presLayoutVars>
      </dgm:prSet>
      <dgm:spPr/>
    </dgm:pt>
    <dgm:pt modelId="{8729DA46-9777-244A-BC14-AA0E49D328AB}" type="pres">
      <dgm:prSet presAssocID="{46F1B42C-B7D3-4840-8DD4-4221165767AD}" presName="rootComposite" presStyleCnt="0"/>
      <dgm:spPr/>
    </dgm:pt>
    <dgm:pt modelId="{F5F48DA9-FCDD-A743-8ACA-0466DB610802}" type="pres">
      <dgm:prSet presAssocID="{46F1B42C-B7D3-4840-8DD4-4221165767AD}" presName="rootText" presStyleLbl="node2" presStyleIdx="2" presStyleCnt="5">
        <dgm:presLayoutVars>
          <dgm:chPref val="3"/>
        </dgm:presLayoutVars>
      </dgm:prSet>
      <dgm:spPr/>
    </dgm:pt>
    <dgm:pt modelId="{4924227C-A7AB-4E4B-9D43-6CC6B6D2D242}" type="pres">
      <dgm:prSet presAssocID="{46F1B42C-B7D3-4840-8DD4-4221165767AD}" presName="rootConnector" presStyleLbl="node2" presStyleIdx="2" presStyleCnt="5"/>
      <dgm:spPr/>
    </dgm:pt>
    <dgm:pt modelId="{CAFC1126-7FFF-6946-B158-67FE493C3585}" type="pres">
      <dgm:prSet presAssocID="{46F1B42C-B7D3-4840-8DD4-4221165767AD}" presName="hierChild4" presStyleCnt="0"/>
      <dgm:spPr/>
    </dgm:pt>
    <dgm:pt modelId="{B44FBDDF-0C5A-6642-9013-91A90760A838}" type="pres">
      <dgm:prSet presAssocID="{46F1B42C-B7D3-4840-8DD4-4221165767AD}" presName="hierChild5" presStyleCnt="0"/>
      <dgm:spPr/>
    </dgm:pt>
    <dgm:pt modelId="{BA32E7D7-D564-364F-A14B-0B555CCBCC91}" type="pres">
      <dgm:prSet presAssocID="{FE2F9C97-EA9A-9D42-B213-E71BF0274785}" presName="Name37" presStyleLbl="parChTrans1D2" presStyleIdx="3" presStyleCnt="5"/>
      <dgm:spPr/>
    </dgm:pt>
    <dgm:pt modelId="{EF50E66E-42FF-0B45-AE5E-8BC92706537D}" type="pres">
      <dgm:prSet presAssocID="{50805BB4-1594-E040-9A3F-ABD2EA4EB7AA}" presName="hierRoot2" presStyleCnt="0">
        <dgm:presLayoutVars>
          <dgm:hierBranch val="init"/>
        </dgm:presLayoutVars>
      </dgm:prSet>
      <dgm:spPr/>
    </dgm:pt>
    <dgm:pt modelId="{CBFCA806-5C21-1C40-A07D-B0E370C908AC}" type="pres">
      <dgm:prSet presAssocID="{50805BB4-1594-E040-9A3F-ABD2EA4EB7AA}" presName="rootComposite" presStyleCnt="0"/>
      <dgm:spPr/>
    </dgm:pt>
    <dgm:pt modelId="{A397F7A9-9128-9F49-985D-50F2609EEECA}" type="pres">
      <dgm:prSet presAssocID="{50805BB4-1594-E040-9A3F-ABD2EA4EB7AA}" presName="rootText" presStyleLbl="node2" presStyleIdx="3" presStyleCnt="5">
        <dgm:presLayoutVars>
          <dgm:chPref val="3"/>
        </dgm:presLayoutVars>
      </dgm:prSet>
      <dgm:spPr/>
    </dgm:pt>
    <dgm:pt modelId="{27C7150B-7756-904E-B07B-181D0D8D85F4}" type="pres">
      <dgm:prSet presAssocID="{50805BB4-1594-E040-9A3F-ABD2EA4EB7AA}" presName="rootConnector" presStyleLbl="node2" presStyleIdx="3" presStyleCnt="5"/>
      <dgm:spPr/>
    </dgm:pt>
    <dgm:pt modelId="{3ABC5D11-3AEB-8A4B-95BC-75CAF35F117F}" type="pres">
      <dgm:prSet presAssocID="{50805BB4-1594-E040-9A3F-ABD2EA4EB7AA}" presName="hierChild4" presStyleCnt="0"/>
      <dgm:spPr/>
    </dgm:pt>
    <dgm:pt modelId="{18E40BC8-897C-234F-88F4-D85506DAEC33}" type="pres">
      <dgm:prSet presAssocID="{50805BB4-1594-E040-9A3F-ABD2EA4EB7AA}" presName="hierChild5" presStyleCnt="0"/>
      <dgm:spPr/>
    </dgm:pt>
    <dgm:pt modelId="{1028ED5C-D3CE-324B-BA73-C820C8F6AA92}" type="pres">
      <dgm:prSet presAssocID="{CDEE89EE-26D6-0C45-AF62-9FA868B0E1F7}" presName="Name37" presStyleLbl="parChTrans1D2" presStyleIdx="4" presStyleCnt="5"/>
      <dgm:spPr/>
    </dgm:pt>
    <dgm:pt modelId="{60A047C0-54D2-2A43-9137-1CAB8D418514}" type="pres">
      <dgm:prSet presAssocID="{92A58FBD-0527-A547-B399-F56C084A6370}" presName="hierRoot2" presStyleCnt="0">
        <dgm:presLayoutVars>
          <dgm:hierBranch val="init"/>
        </dgm:presLayoutVars>
      </dgm:prSet>
      <dgm:spPr/>
    </dgm:pt>
    <dgm:pt modelId="{D60E45BE-4DF1-9A4C-9C0D-8C56CF79E2D5}" type="pres">
      <dgm:prSet presAssocID="{92A58FBD-0527-A547-B399-F56C084A6370}" presName="rootComposite" presStyleCnt="0"/>
      <dgm:spPr/>
    </dgm:pt>
    <dgm:pt modelId="{06FD45C5-05CD-2049-9BE5-4505DB56ADD5}" type="pres">
      <dgm:prSet presAssocID="{92A58FBD-0527-A547-B399-F56C084A6370}" presName="rootText" presStyleLbl="node2" presStyleIdx="4" presStyleCnt="5">
        <dgm:presLayoutVars>
          <dgm:chPref val="3"/>
        </dgm:presLayoutVars>
      </dgm:prSet>
      <dgm:spPr/>
    </dgm:pt>
    <dgm:pt modelId="{7671BD1F-027F-7A49-8B89-9F0DC908A142}" type="pres">
      <dgm:prSet presAssocID="{92A58FBD-0527-A547-B399-F56C084A6370}" presName="rootConnector" presStyleLbl="node2" presStyleIdx="4" presStyleCnt="5"/>
      <dgm:spPr/>
    </dgm:pt>
    <dgm:pt modelId="{28CE03EF-B466-604C-AB2C-800589C2FFAF}" type="pres">
      <dgm:prSet presAssocID="{92A58FBD-0527-A547-B399-F56C084A6370}" presName="hierChild4" presStyleCnt="0"/>
      <dgm:spPr/>
    </dgm:pt>
    <dgm:pt modelId="{34CEC6CB-142B-B841-8241-5B2CE1F10E73}" type="pres">
      <dgm:prSet presAssocID="{FF39853E-1256-5F4E-934C-0F6D95CB6D7B}" presName="Name37" presStyleLbl="parChTrans1D3" presStyleIdx="0" presStyleCnt="5"/>
      <dgm:spPr/>
    </dgm:pt>
    <dgm:pt modelId="{666D9D3E-14D5-DC45-9665-5C5646A762A3}" type="pres">
      <dgm:prSet presAssocID="{6E888F67-BA39-9147-877C-33683F027292}" presName="hierRoot2" presStyleCnt="0">
        <dgm:presLayoutVars>
          <dgm:hierBranch val="init"/>
        </dgm:presLayoutVars>
      </dgm:prSet>
      <dgm:spPr/>
    </dgm:pt>
    <dgm:pt modelId="{0BDB0FBA-F587-FD44-9CDC-CCF6C4DF14C1}" type="pres">
      <dgm:prSet presAssocID="{6E888F67-BA39-9147-877C-33683F027292}" presName="rootComposite" presStyleCnt="0"/>
      <dgm:spPr/>
    </dgm:pt>
    <dgm:pt modelId="{9ACAA897-6B5A-DF41-ACE7-3BAE67DEF920}" type="pres">
      <dgm:prSet presAssocID="{6E888F67-BA39-9147-877C-33683F027292}" presName="rootText" presStyleLbl="node3" presStyleIdx="0" presStyleCnt="5">
        <dgm:presLayoutVars>
          <dgm:chPref val="3"/>
        </dgm:presLayoutVars>
      </dgm:prSet>
      <dgm:spPr/>
    </dgm:pt>
    <dgm:pt modelId="{71BB5837-8A47-F541-9387-0E8E6D73CD02}" type="pres">
      <dgm:prSet presAssocID="{6E888F67-BA39-9147-877C-33683F027292}" presName="rootConnector" presStyleLbl="node3" presStyleIdx="0" presStyleCnt="5"/>
      <dgm:spPr/>
    </dgm:pt>
    <dgm:pt modelId="{19F9F1F8-9A72-A644-86F9-4847550DCCC6}" type="pres">
      <dgm:prSet presAssocID="{6E888F67-BA39-9147-877C-33683F027292}" presName="hierChild4" presStyleCnt="0"/>
      <dgm:spPr/>
    </dgm:pt>
    <dgm:pt modelId="{4C505DDD-2D74-8149-9CA5-CA2C20BED456}" type="pres">
      <dgm:prSet presAssocID="{6E888F67-BA39-9147-877C-33683F027292}" presName="hierChild5" presStyleCnt="0"/>
      <dgm:spPr/>
    </dgm:pt>
    <dgm:pt modelId="{246369BF-FFB2-DF44-AEE5-F5DFFA3BC257}" type="pres">
      <dgm:prSet presAssocID="{D8E9CD51-A103-7646-B847-2A1F5AFFDB08}" presName="Name37" presStyleLbl="parChTrans1D3" presStyleIdx="1" presStyleCnt="5"/>
      <dgm:spPr/>
    </dgm:pt>
    <dgm:pt modelId="{EE7B478E-8794-AF47-B726-CBEFF32040A9}" type="pres">
      <dgm:prSet presAssocID="{7B600E0F-00D2-E64B-9250-F9670B7F5573}" presName="hierRoot2" presStyleCnt="0">
        <dgm:presLayoutVars>
          <dgm:hierBranch val="init"/>
        </dgm:presLayoutVars>
      </dgm:prSet>
      <dgm:spPr/>
    </dgm:pt>
    <dgm:pt modelId="{CD836575-BCD8-EC43-BE38-8BD7C41C2900}" type="pres">
      <dgm:prSet presAssocID="{7B600E0F-00D2-E64B-9250-F9670B7F5573}" presName="rootComposite" presStyleCnt="0"/>
      <dgm:spPr/>
    </dgm:pt>
    <dgm:pt modelId="{00CA1D07-CA6A-1D49-BB76-5D256EDA4659}" type="pres">
      <dgm:prSet presAssocID="{7B600E0F-00D2-E64B-9250-F9670B7F5573}" presName="rootText" presStyleLbl="node3" presStyleIdx="1" presStyleCnt="5">
        <dgm:presLayoutVars>
          <dgm:chPref val="3"/>
        </dgm:presLayoutVars>
      </dgm:prSet>
      <dgm:spPr/>
    </dgm:pt>
    <dgm:pt modelId="{6B687C0C-19DE-E041-A27F-1F6B52C320AE}" type="pres">
      <dgm:prSet presAssocID="{7B600E0F-00D2-E64B-9250-F9670B7F5573}" presName="rootConnector" presStyleLbl="node3" presStyleIdx="1" presStyleCnt="5"/>
      <dgm:spPr/>
    </dgm:pt>
    <dgm:pt modelId="{F5A29449-6D12-F94F-A0E3-2D3E11BF3DB8}" type="pres">
      <dgm:prSet presAssocID="{7B600E0F-00D2-E64B-9250-F9670B7F5573}" presName="hierChild4" presStyleCnt="0"/>
      <dgm:spPr/>
    </dgm:pt>
    <dgm:pt modelId="{A6FDF1FB-37D4-784F-A959-30A906BFC6A9}" type="pres">
      <dgm:prSet presAssocID="{1DB64987-B309-DD40-863A-BF68C4691386}" presName="Name37" presStyleLbl="parChTrans1D4" presStyleIdx="0" presStyleCnt="2"/>
      <dgm:spPr/>
    </dgm:pt>
    <dgm:pt modelId="{1B95D2DB-8BFA-CA4F-813F-36C58861AFAA}" type="pres">
      <dgm:prSet presAssocID="{64C74C6A-4545-CD4A-B6D2-6D82BC109C85}" presName="hierRoot2" presStyleCnt="0">
        <dgm:presLayoutVars>
          <dgm:hierBranch val="init"/>
        </dgm:presLayoutVars>
      </dgm:prSet>
      <dgm:spPr/>
    </dgm:pt>
    <dgm:pt modelId="{36F10B17-154C-7342-B583-C819F0294362}" type="pres">
      <dgm:prSet presAssocID="{64C74C6A-4545-CD4A-B6D2-6D82BC109C85}" presName="rootComposite" presStyleCnt="0"/>
      <dgm:spPr/>
    </dgm:pt>
    <dgm:pt modelId="{1181C450-870F-6C4C-9D2F-04E14C8F9F47}" type="pres">
      <dgm:prSet presAssocID="{64C74C6A-4545-CD4A-B6D2-6D82BC109C85}" presName="rootText" presStyleLbl="node4" presStyleIdx="0" presStyleCnt="2">
        <dgm:presLayoutVars>
          <dgm:chPref val="3"/>
        </dgm:presLayoutVars>
      </dgm:prSet>
      <dgm:spPr/>
    </dgm:pt>
    <dgm:pt modelId="{150B02A3-8728-3D4C-9281-82D21E20B07A}" type="pres">
      <dgm:prSet presAssocID="{64C74C6A-4545-CD4A-B6D2-6D82BC109C85}" presName="rootConnector" presStyleLbl="node4" presStyleIdx="0" presStyleCnt="2"/>
      <dgm:spPr/>
    </dgm:pt>
    <dgm:pt modelId="{7A42C7C1-DBDE-D440-B75D-E6B33B601283}" type="pres">
      <dgm:prSet presAssocID="{64C74C6A-4545-CD4A-B6D2-6D82BC109C85}" presName="hierChild4" presStyleCnt="0"/>
      <dgm:spPr/>
    </dgm:pt>
    <dgm:pt modelId="{11343451-A7D4-8F4C-BE2E-280629322F9C}" type="pres">
      <dgm:prSet presAssocID="{64C74C6A-4545-CD4A-B6D2-6D82BC109C85}" presName="hierChild5" presStyleCnt="0"/>
      <dgm:spPr/>
    </dgm:pt>
    <dgm:pt modelId="{2C7C3D03-C081-7647-A3D5-87F1100ECDC2}" type="pres">
      <dgm:prSet presAssocID="{41A6F43B-0104-164D-A89D-D126F69BA890}" presName="Name37" presStyleLbl="parChTrans1D4" presStyleIdx="1" presStyleCnt="2"/>
      <dgm:spPr/>
    </dgm:pt>
    <dgm:pt modelId="{0170538E-41CA-844F-81D5-D26438B56818}" type="pres">
      <dgm:prSet presAssocID="{DED093DF-2BE3-4744-A8D8-1D495E845ADB}" presName="hierRoot2" presStyleCnt="0">
        <dgm:presLayoutVars>
          <dgm:hierBranch val="init"/>
        </dgm:presLayoutVars>
      </dgm:prSet>
      <dgm:spPr/>
    </dgm:pt>
    <dgm:pt modelId="{675A7D82-307A-804D-82B6-D9DBB3A5F70C}" type="pres">
      <dgm:prSet presAssocID="{DED093DF-2BE3-4744-A8D8-1D495E845ADB}" presName="rootComposite" presStyleCnt="0"/>
      <dgm:spPr/>
    </dgm:pt>
    <dgm:pt modelId="{5A89E502-7FC5-6D45-BBBC-9D016F2CDE0B}" type="pres">
      <dgm:prSet presAssocID="{DED093DF-2BE3-4744-A8D8-1D495E845ADB}" presName="rootText" presStyleLbl="node4" presStyleIdx="1" presStyleCnt="2">
        <dgm:presLayoutVars>
          <dgm:chPref val="3"/>
        </dgm:presLayoutVars>
      </dgm:prSet>
      <dgm:spPr/>
    </dgm:pt>
    <dgm:pt modelId="{C6FDB4A8-A032-DE4A-8244-BD0CA8F4749C}" type="pres">
      <dgm:prSet presAssocID="{DED093DF-2BE3-4744-A8D8-1D495E845ADB}" presName="rootConnector" presStyleLbl="node4" presStyleIdx="1" presStyleCnt="2"/>
      <dgm:spPr/>
    </dgm:pt>
    <dgm:pt modelId="{821A263C-20B9-0443-9951-3CF0B0A6B6E9}" type="pres">
      <dgm:prSet presAssocID="{DED093DF-2BE3-4744-A8D8-1D495E845ADB}" presName="hierChild4" presStyleCnt="0"/>
      <dgm:spPr/>
    </dgm:pt>
    <dgm:pt modelId="{50CBFA87-2B60-F241-88A0-5E7107252026}" type="pres">
      <dgm:prSet presAssocID="{DED093DF-2BE3-4744-A8D8-1D495E845ADB}" presName="hierChild5" presStyleCnt="0"/>
      <dgm:spPr/>
    </dgm:pt>
    <dgm:pt modelId="{ECB3814C-9AD7-274C-9308-DD3B4D34500D}" type="pres">
      <dgm:prSet presAssocID="{7B600E0F-00D2-E64B-9250-F9670B7F5573}" presName="hierChild5" presStyleCnt="0"/>
      <dgm:spPr/>
    </dgm:pt>
    <dgm:pt modelId="{C8EAA464-FEE6-414D-B101-D29A1474BEAF}" type="pres">
      <dgm:prSet presAssocID="{144AA1DD-2359-EA47-AE17-3BACE944A371}" presName="Name37" presStyleLbl="parChTrans1D3" presStyleIdx="2" presStyleCnt="5"/>
      <dgm:spPr/>
    </dgm:pt>
    <dgm:pt modelId="{B8820B69-1AA7-754A-B9F8-BA286E83D95C}" type="pres">
      <dgm:prSet presAssocID="{6248A6C9-B705-6943-A305-EBBDF4AC6E89}" presName="hierRoot2" presStyleCnt="0">
        <dgm:presLayoutVars>
          <dgm:hierBranch val="init"/>
        </dgm:presLayoutVars>
      </dgm:prSet>
      <dgm:spPr/>
    </dgm:pt>
    <dgm:pt modelId="{D659F29E-6B3B-E04D-8013-3FE1AD7A5532}" type="pres">
      <dgm:prSet presAssocID="{6248A6C9-B705-6943-A305-EBBDF4AC6E89}" presName="rootComposite" presStyleCnt="0"/>
      <dgm:spPr/>
    </dgm:pt>
    <dgm:pt modelId="{FE6F1F43-E3E4-7D43-B508-11CE6FE57CE3}" type="pres">
      <dgm:prSet presAssocID="{6248A6C9-B705-6943-A305-EBBDF4AC6E89}" presName="rootText" presStyleLbl="node3" presStyleIdx="2" presStyleCnt="5">
        <dgm:presLayoutVars>
          <dgm:chPref val="3"/>
        </dgm:presLayoutVars>
      </dgm:prSet>
      <dgm:spPr/>
    </dgm:pt>
    <dgm:pt modelId="{FD5E9B77-E0F3-9243-9CED-A6C76257FB20}" type="pres">
      <dgm:prSet presAssocID="{6248A6C9-B705-6943-A305-EBBDF4AC6E89}" presName="rootConnector" presStyleLbl="node3" presStyleIdx="2" presStyleCnt="5"/>
      <dgm:spPr/>
    </dgm:pt>
    <dgm:pt modelId="{68C9BC17-622D-284B-B48F-DD96B52420CF}" type="pres">
      <dgm:prSet presAssocID="{6248A6C9-B705-6943-A305-EBBDF4AC6E89}" presName="hierChild4" presStyleCnt="0"/>
      <dgm:spPr/>
    </dgm:pt>
    <dgm:pt modelId="{84806F5E-5908-974A-AE7C-F32AFF9B0605}" type="pres">
      <dgm:prSet presAssocID="{6248A6C9-B705-6943-A305-EBBDF4AC6E89}" presName="hierChild5" presStyleCnt="0"/>
      <dgm:spPr/>
    </dgm:pt>
    <dgm:pt modelId="{987415AC-A065-9141-853E-F9AEC116624C}" type="pres">
      <dgm:prSet presAssocID="{54AE8A99-C27B-7147-99A4-E62A5E3A341A}" presName="Name37" presStyleLbl="parChTrans1D3" presStyleIdx="3" presStyleCnt="5"/>
      <dgm:spPr/>
    </dgm:pt>
    <dgm:pt modelId="{A60FF633-28DA-444A-ACBA-49BFE75FE364}" type="pres">
      <dgm:prSet presAssocID="{199D4945-986A-0440-B1B0-C5306BB3E8E3}" presName="hierRoot2" presStyleCnt="0">
        <dgm:presLayoutVars>
          <dgm:hierBranch val="init"/>
        </dgm:presLayoutVars>
      </dgm:prSet>
      <dgm:spPr/>
    </dgm:pt>
    <dgm:pt modelId="{AB8067A2-2817-024A-B8BE-DAF95EB5BCBD}" type="pres">
      <dgm:prSet presAssocID="{199D4945-986A-0440-B1B0-C5306BB3E8E3}" presName="rootComposite" presStyleCnt="0"/>
      <dgm:spPr/>
    </dgm:pt>
    <dgm:pt modelId="{3D265C91-2F29-D245-9609-7380CBD785B6}" type="pres">
      <dgm:prSet presAssocID="{199D4945-986A-0440-B1B0-C5306BB3E8E3}" presName="rootText" presStyleLbl="node3" presStyleIdx="3" presStyleCnt="5">
        <dgm:presLayoutVars>
          <dgm:chPref val="3"/>
        </dgm:presLayoutVars>
      </dgm:prSet>
      <dgm:spPr/>
    </dgm:pt>
    <dgm:pt modelId="{EF0EB8AD-2379-694A-8997-5805B8BBAF08}" type="pres">
      <dgm:prSet presAssocID="{199D4945-986A-0440-B1B0-C5306BB3E8E3}" presName="rootConnector" presStyleLbl="node3" presStyleIdx="3" presStyleCnt="5"/>
      <dgm:spPr/>
    </dgm:pt>
    <dgm:pt modelId="{581D95BA-DCD0-D644-AE36-69D25037B9FB}" type="pres">
      <dgm:prSet presAssocID="{199D4945-986A-0440-B1B0-C5306BB3E8E3}" presName="hierChild4" presStyleCnt="0"/>
      <dgm:spPr/>
    </dgm:pt>
    <dgm:pt modelId="{79C64476-A1BD-6441-8508-FF734F1C96C6}" type="pres">
      <dgm:prSet presAssocID="{199D4945-986A-0440-B1B0-C5306BB3E8E3}" presName="hierChild5" presStyleCnt="0"/>
      <dgm:spPr/>
    </dgm:pt>
    <dgm:pt modelId="{65165FD8-CF60-4942-A036-CF7378342044}" type="pres">
      <dgm:prSet presAssocID="{7DE92A9F-B59A-5F4C-B2D9-B0AE1EC0E0D7}" presName="Name37" presStyleLbl="parChTrans1D3" presStyleIdx="4" presStyleCnt="5"/>
      <dgm:spPr/>
    </dgm:pt>
    <dgm:pt modelId="{405F70FB-EB5C-B94F-8EF0-9BC8E3C81233}" type="pres">
      <dgm:prSet presAssocID="{D9D8FA82-B53A-1849-BEB4-33502F85DB3C}" presName="hierRoot2" presStyleCnt="0">
        <dgm:presLayoutVars>
          <dgm:hierBranch val="init"/>
        </dgm:presLayoutVars>
      </dgm:prSet>
      <dgm:spPr/>
    </dgm:pt>
    <dgm:pt modelId="{B3A949E6-28B5-D743-8D56-2FEE2FF3C503}" type="pres">
      <dgm:prSet presAssocID="{D9D8FA82-B53A-1849-BEB4-33502F85DB3C}" presName="rootComposite" presStyleCnt="0"/>
      <dgm:spPr/>
    </dgm:pt>
    <dgm:pt modelId="{134AFF30-A81E-A348-8372-071727EDC1D7}" type="pres">
      <dgm:prSet presAssocID="{D9D8FA82-B53A-1849-BEB4-33502F85DB3C}" presName="rootText" presStyleLbl="node3" presStyleIdx="4" presStyleCnt="5">
        <dgm:presLayoutVars>
          <dgm:chPref val="3"/>
        </dgm:presLayoutVars>
      </dgm:prSet>
      <dgm:spPr/>
    </dgm:pt>
    <dgm:pt modelId="{14415DC0-EBB3-154D-B646-6D8958DE48C7}" type="pres">
      <dgm:prSet presAssocID="{D9D8FA82-B53A-1849-BEB4-33502F85DB3C}" presName="rootConnector" presStyleLbl="node3" presStyleIdx="4" presStyleCnt="5"/>
      <dgm:spPr/>
    </dgm:pt>
    <dgm:pt modelId="{FA5B0BEC-5751-1A41-BB0D-70361F493F4F}" type="pres">
      <dgm:prSet presAssocID="{D9D8FA82-B53A-1849-BEB4-33502F85DB3C}" presName="hierChild4" presStyleCnt="0"/>
      <dgm:spPr/>
    </dgm:pt>
    <dgm:pt modelId="{92EB969B-1AB2-6547-AD93-42031A3C38FA}" type="pres">
      <dgm:prSet presAssocID="{D9D8FA82-B53A-1849-BEB4-33502F85DB3C}" presName="hierChild5" presStyleCnt="0"/>
      <dgm:spPr/>
    </dgm:pt>
    <dgm:pt modelId="{CF354B32-A29B-754B-9279-5C9CC85DB85C}" type="pres">
      <dgm:prSet presAssocID="{92A58FBD-0527-A547-B399-F56C084A6370}" presName="hierChild5" presStyleCnt="0"/>
      <dgm:spPr/>
    </dgm:pt>
    <dgm:pt modelId="{13C2B242-FD10-8641-87C3-9094502A0FBE}" type="pres">
      <dgm:prSet presAssocID="{A26DD9A9-3C96-B946-A5B9-005198FA0A2F}" presName="hierChild3" presStyleCnt="0"/>
      <dgm:spPr/>
    </dgm:pt>
  </dgm:ptLst>
  <dgm:cxnLst>
    <dgm:cxn modelId="{A89E8B04-E46F-544D-93ED-1E838C3D4F74}" type="presOf" srcId="{C8024E67-BB05-D143-A08B-0C830DE00610}" destId="{5D531BC4-3724-3C4C-AC19-49BAF3BDD73A}" srcOrd="0" destOrd="0" presId="urn:microsoft.com/office/officeart/2005/8/layout/orgChart1"/>
    <dgm:cxn modelId="{CEDB8106-B580-5B44-B6CE-1301331818D9}" type="presOf" srcId="{D9D8FA82-B53A-1849-BEB4-33502F85DB3C}" destId="{14415DC0-EBB3-154D-B646-6D8958DE48C7}" srcOrd="1" destOrd="0" presId="urn:microsoft.com/office/officeart/2005/8/layout/orgChart1"/>
    <dgm:cxn modelId="{57A5CE0B-BACC-3F47-AE34-7811E9C02955}" type="presOf" srcId="{0F34F7F3-A845-0849-8BA1-9C4DB6430CFE}" destId="{9F43A814-55F3-BF4C-AB13-7FF6C32522A9}" srcOrd="0" destOrd="0" presId="urn:microsoft.com/office/officeart/2005/8/layout/orgChart1"/>
    <dgm:cxn modelId="{87C3B511-D700-8E41-8926-401DE73CDFEC}" srcId="{A26DD9A9-3C96-B946-A5B9-005198FA0A2F}" destId="{0F34F7F3-A845-0849-8BA1-9C4DB6430CFE}" srcOrd="1" destOrd="0" parTransId="{C8024E67-BB05-D143-A08B-0C830DE00610}" sibTransId="{DB90DCDC-B9DE-0B40-9916-E509E94BB8A0}"/>
    <dgm:cxn modelId="{C3B2BF14-3A7A-B14D-B261-56BAC84BDE44}" srcId="{92A58FBD-0527-A547-B399-F56C084A6370}" destId="{6248A6C9-B705-6943-A305-EBBDF4AC6E89}" srcOrd="2" destOrd="0" parTransId="{144AA1DD-2359-EA47-AE17-3BACE944A371}" sibTransId="{09605234-51D1-6347-9384-A152E002A18F}"/>
    <dgm:cxn modelId="{070D6820-869F-3546-9AF0-F2A3EECB822C}" type="presOf" srcId="{A26DD9A9-3C96-B946-A5B9-005198FA0A2F}" destId="{D3F57E6C-22DD-2F4A-802B-A3C641AFA7FA}" srcOrd="0" destOrd="0" presId="urn:microsoft.com/office/officeart/2005/8/layout/orgChart1"/>
    <dgm:cxn modelId="{4614FF28-DDD8-5144-872C-D4872C4C709C}" srcId="{92A58FBD-0527-A547-B399-F56C084A6370}" destId="{D9D8FA82-B53A-1849-BEB4-33502F85DB3C}" srcOrd="4" destOrd="0" parTransId="{7DE92A9F-B59A-5F4C-B2D9-B0AE1EC0E0D7}" sibTransId="{F4839E39-5334-B844-A3AF-6A6289C6A3E1}"/>
    <dgm:cxn modelId="{AAA1272E-A188-AD44-A45B-2AC769D54FBC}" srcId="{7B600E0F-00D2-E64B-9250-F9670B7F5573}" destId="{DED093DF-2BE3-4744-A8D8-1D495E845ADB}" srcOrd="1" destOrd="0" parTransId="{41A6F43B-0104-164D-A89D-D126F69BA890}" sibTransId="{F32367B4-7319-9B46-B173-785968DD6680}"/>
    <dgm:cxn modelId="{F3997336-33BF-E649-930D-D5AFF773A8BE}" type="presOf" srcId="{50805BB4-1594-E040-9A3F-ABD2EA4EB7AA}" destId="{A397F7A9-9128-9F49-985D-50F2609EEECA}" srcOrd="0" destOrd="0" presId="urn:microsoft.com/office/officeart/2005/8/layout/orgChart1"/>
    <dgm:cxn modelId="{F460BC3F-EFCF-EA43-950A-2F384CC16666}" type="presOf" srcId="{6E888F67-BA39-9147-877C-33683F027292}" destId="{71BB5837-8A47-F541-9387-0E8E6D73CD02}" srcOrd="1" destOrd="0" presId="urn:microsoft.com/office/officeart/2005/8/layout/orgChart1"/>
    <dgm:cxn modelId="{ECDE0A40-73A3-6345-9EBA-22D7A919B39B}" type="presOf" srcId="{6248A6C9-B705-6943-A305-EBBDF4AC6E89}" destId="{FE6F1F43-E3E4-7D43-B508-11CE6FE57CE3}" srcOrd="0" destOrd="0" presId="urn:microsoft.com/office/officeart/2005/8/layout/orgChart1"/>
    <dgm:cxn modelId="{2D2AF046-C048-9E4E-927E-762F83F7C013}" type="presOf" srcId="{6248A6C9-B705-6943-A305-EBBDF4AC6E89}" destId="{FD5E9B77-E0F3-9243-9CED-A6C76257FB20}" srcOrd="1" destOrd="0" presId="urn:microsoft.com/office/officeart/2005/8/layout/orgChart1"/>
    <dgm:cxn modelId="{29789A49-9754-F949-AA02-77C480AB8322}" type="presOf" srcId="{7DE92A9F-B59A-5F4C-B2D9-B0AE1EC0E0D7}" destId="{65165FD8-CF60-4942-A036-CF7378342044}" srcOrd="0" destOrd="0" presId="urn:microsoft.com/office/officeart/2005/8/layout/orgChart1"/>
    <dgm:cxn modelId="{5510F45B-168E-CE4E-989C-6DFD7E8C95F0}" type="presOf" srcId="{D9D8FA82-B53A-1849-BEB4-33502F85DB3C}" destId="{134AFF30-A81E-A348-8372-071727EDC1D7}" srcOrd="0" destOrd="0" presId="urn:microsoft.com/office/officeart/2005/8/layout/orgChart1"/>
    <dgm:cxn modelId="{9C88F95B-5A24-0645-83E8-7E01E1F252C3}" srcId="{A26DD9A9-3C96-B946-A5B9-005198FA0A2F}" destId="{46F1B42C-B7D3-4840-8DD4-4221165767AD}" srcOrd="2" destOrd="0" parTransId="{FF7BF311-7740-A044-ABE6-EC58DBDDD4D8}" sibTransId="{0DB6965D-15DD-B040-B94E-DFB41F13C600}"/>
    <dgm:cxn modelId="{B885085E-F6AD-7443-ADC5-4E82089E73ED}" type="presOf" srcId="{CDEE89EE-26D6-0C45-AF62-9FA868B0E1F7}" destId="{1028ED5C-D3CE-324B-BA73-C820C8F6AA92}" srcOrd="0" destOrd="0" presId="urn:microsoft.com/office/officeart/2005/8/layout/orgChart1"/>
    <dgm:cxn modelId="{F3BEAB63-B41D-8F42-AC5B-0A6C5C2A761F}" type="presOf" srcId="{199D4945-986A-0440-B1B0-C5306BB3E8E3}" destId="{EF0EB8AD-2379-694A-8997-5805B8BBAF08}" srcOrd="1" destOrd="0" presId="urn:microsoft.com/office/officeart/2005/8/layout/orgChart1"/>
    <dgm:cxn modelId="{7126B364-2D6B-F843-9B69-747B9F52A04D}" srcId="{7B600E0F-00D2-E64B-9250-F9670B7F5573}" destId="{64C74C6A-4545-CD4A-B6D2-6D82BC109C85}" srcOrd="0" destOrd="0" parTransId="{1DB64987-B309-DD40-863A-BF68C4691386}" sibTransId="{56FB84D6-9997-E247-8D72-1BBE289ECF63}"/>
    <dgm:cxn modelId="{FA260A65-A6B6-FD47-AA9C-AF61B7696F63}" type="presOf" srcId="{144AA1DD-2359-EA47-AE17-3BACE944A371}" destId="{C8EAA464-FEE6-414D-B101-D29A1474BEAF}" srcOrd="0" destOrd="0" presId="urn:microsoft.com/office/officeart/2005/8/layout/orgChart1"/>
    <dgm:cxn modelId="{76160B6C-71F1-1441-B64B-C64757B9FF32}" type="presOf" srcId="{D8E9CD51-A103-7646-B847-2A1F5AFFDB08}" destId="{246369BF-FFB2-DF44-AEE5-F5DFFA3BC257}" srcOrd="0" destOrd="0" presId="urn:microsoft.com/office/officeart/2005/8/layout/orgChart1"/>
    <dgm:cxn modelId="{458E686E-CDAE-A241-9216-81C5289192B7}" type="presOf" srcId="{8525BA73-A614-FD47-96A9-B27F8E2D41EE}" destId="{B64A83C7-55B5-454C-AC82-46F01A6EAE6D}" srcOrd="0" destOrd="0" presId="urn:microsoft.com/office/officeart/2005/8/layout/orgChart1"/>
    <dgm:cxn modelId="{FC664079-6210-FF4E-81AC-01C13F48E794}" srcId="{92A58FBD-0527-A547-B399-F56C084A6370}" destId="{6E888F67-BA39-9147-877C-33683F027292}" srcOrd="0" destOrd="0" parTransId="{FF39853E-1256-5F4E-934C-0F6D95CB6D7B}" sibTransId="{2CF9CF4F-E111-B147-8254-939EFAB87344}"/>
    <dgm:cxn modelId="{9D099F7A-2406-FD48-8834-4EDE0FAE3397}" type="presOf" srcId="{7B600E0F-00D2-E64B-9250-F9670B7F5573}" destId="{00CA1D07-CA6A-1D49-BB76-5D256EDA4659}" srcOrd="0" destOrd="0" presId="urn:microsoft.com/office/officeart/2005/8/layout/orgChart1"/>
    <dgm:cxn modelId="{95DE647C-C6DC-6D41-86B3-992556150070}" type="presOf" srcId="{199D4945-986A-0440-B1B0-C5306BB3E8E3}" destId="{3D265C91-2F29-D245-9609-7380CBD785B6}" srcOrd="0" destOrd="0" presId="urn:microsoft.com/office/officeart/2005/8/layout/orgChart1"/>
    <dgm:cxn modelId="{33021985-FCE0-6C4E-AA2F-B46CA06912A3}" type="presOf" srcId="{FE2F9C97-EA9A-9D42-B213-E71BF0274785}" destId="{BA32E7D7-D564-364F-A14B-0B555CCBCC91}" srcOrd="0" destOrd="0" presId="urn:microsoft.com/office/officeart/2005/8/layout/orgChart1"/>
    <dgm:cxn modelId="{5AE40888-F12E-5A4C-BCA3-BC5366FD1F13}" type="presOf" srcId="{92A58FBD-0527-A547-B399-F56C084A6370}" destId="{7671BD1F-027F-7A49-8B89-9F0DC908A142}" srcOrd="1" destOrd="0" presId="urn:microsoft.com/office/officeart/2005/8/layout/orgChart1"/>
    <dgm:cxn modelId="{C0D61D8F-61AF-6A48-AFB1-F2E96759DF7B}" type="presOf" srcId="{7B600E0F-00D2-E64B-9250-F9670B7F5573}" destId="{6B687C0C-19DE-E041-A27F-1F6B52C320AE}" srcOrd="1" destOrd="0" presId="urn:microsoft.com/office/officeart/2005/8/layout/orgChart1"/>
    <dgm:cxn modelId="{D1F8A99A-EEE1-9547-9098-A7DEB18B23A0}" type="presOf" srcId="{B3E91F3E-5A96-6D4A-9E80-6ACFB0295AF7}" destId="{72C6D7AF-DD09-EB4E-AEA6-3307A91A5FCA}" srcOrd="0" destOrd="0" presId="urn:microsoft.com/office/officeart/2005/8/layout/orgChart1"/>
    <dgm:cxn modelId="{E180459C-EDB6-1C44-B30F-4053E9122FA1}" type="presOf" srcId="{FF39853E-1256-5F4E-934C-0F6D95CB6D7B}" destId="{34CEC6CB-142B-B841-8241-5B2CE1F10E73}" srcOrd="0" destOrd="0" presId="urn:microsoft.com/office/officeart/2005/8/layout/orgChart1"/>
    <dgm:cxn modelId="{E580EAA0-9699-F94D-B584-79B081B5181E}" type="presOf" srcId="{46F1B42C-B7D3-4840-8DD4-4221165767AD}" destId="{4924227C-A7AB-4E4B-9D43-6CC6B6D2D242}" srcOrd="1" destOrd="0" presId="urn:microsoft.com/office/officeart/2005/8/layout/orgChart1"/>
    <dgm:cxn modelId="{ABCC0CA3-8E4E-2A4D-A431-1359E491E045}" type="presOf" srcId="{1DB64987-B309-DD40-863A-BF68C4691386}" destId="{A6FDF1FB-37D4-784F-A959-30A906BFC6A9}" srcOrd="0" destOrd="0" presId="urn:microsoft.com/office/officeart/2005/8/layout/orgChart1"/>
    <dgm:cxn modelId="{88F226AB-5D54-C24E-8919-19C995B0B346}" srcId="{92A58FBD-0527-A547-B399-F56C084A6370}" destId="{7B600E0F-00D2-E64B-9250-F9670B7F5573}" srcOrd="1" destOrd="0" parTransId="{D8E9CD51-A103-7646-B847-2A1F5AFFDB08}" sibTransId="{12B5C62E-1D3F-AA4C-A947-EA3D2D2CD064}"/>
    <dgm:cxn modelId="{439D87AF-AA29-5F4A-BD2B-80AA433F79F5}" type="presOf" srcId="{41A6F43B-0104-164D-A89D-D126F69BA890}" destId="{2C7C3D03-C081-7647-A3D5-87F1100ECDC2}" srcOrd="0" destOrd="0" presId="urn:microsoft.com/office/officeart/2005/8/layout/orgChart1"/>
    <dgm:cxn modelId="{14268CB0-BCC5-FD4B-9DCE-66B9D38B1595}" type="presOf" srcId="{0F34F7F3-A845-0849-8BA1-9C4DB6430CFE}" destId="{611E5E75-19DE-1C4B-869E-E8B89A3BBCC4}" srcOrd="1" destOrd="0" presId="urn:microsoft.com/office/officeart/2005/8/layout/orgChart1"/>
    <dgm:cxn modelId="{DC66E8B3-79CC-0B4D-8038-98800934488A}" type="presOf" srcId="{6E888F67-BA39-9147-877C-33683F027292}" destId="{9ACAA897-6B5A-DF41-ACE7-3BAE67DEF920}" srcOrd="0" destOrd="0" presId="urn:microsoft.com/office/officeart/2005/8/layout/orgChart1"/>
    <dgm:cxn modelId="{151B06BA-06BA-4A45-9DAE-890B0CC29437}" srcId="{92A58FBD-0527-A547-B399-F56C084A6370}" destId="{199D4945-986A-0440-B1B0-C5306BB3E8E3}" srcOrd="3" destOrd="0" parTransId="{54AE8A99-C27B-7147-99A4-E62A5E3A341A}" sibTransId="{1F8A8E0B-4868-5344-AEDB-225A282D43B2}"/>
    <dgm:cxn modelId="{F444A5BB-5140-414F-B2A5-FBBFB09FF864}" type="presOf" srcId="{3B14F874-C78B-8140-8B12-D581B6AC319F}" destId="{554E7DA0-61DE-B54B-A9F0-0D19FE544D63}" srcOrd="0" destOrd="0" presId="urn:microsoft.com/office/officeart/2005/8/layout/orgChart1"/>
    <dgm:cxn modelId="{C17B93BC-A0EC-8545-9DCD-18E6774C5E7C}" srcId="{A26DD9A9-3C96-B946-A5B9-005198FA0A2F}" destId="{50805BB4-1594-E040-9A3F-ABD2EA4EB7AA}" srcOrd="3" destOrd="0" parTransId="{FE2F9C97-EA9A-9D42-B213-E71BF0274785}" sibTransId="{30F3B690-7D2F-BC4A-B62A-DFC9AE220540}"/>
    <dgm:cxn modelId="{BF97C3C8-E44B-4A40-B4BC-451ADCB541B0}" type="presOf" srcId="{B3E91F3E-5A96-6D4A-9E80-6ACFB0295AF7}" destId="{2909362D-448F-DC45-8FD2-2B56877059EB}" srcOrd="1" destOrd="0" presId="urn:microsoft.com/office/officeart/2005/8/layout/orgChart1"/>
    <dgm:cxn modelId="{5343F7C9-993E-C846-BB19-41B5A1E9D617}" type="presOf" srcId="{64C74C6A-4545-CD4A-B6D2-6D82BC109C85}" destId="{150B02A3-8728-3D4C-9281-82D21E20B07A}" srcOrd="1" destOrd="0" presId="urn:microsoft.com/office/officeart/2005/8/layout/orgChart1"/>
    <dgm:cxn modelId="{358F9FCF-07F6-D946-A427-A055A9D6FF98}" type="presOf" srcId="{A26DD9A9-3C96-B946-A5B9-005198FA0A2F}" destId="{C0DC3BBA-7BD8-3C44-8085-B345E3592729}" srcOrd="1" destOrd="0" presId="urn:microsoft.com/office/officeart/2005/8/layout/orgChart1"/>
    <dgm:cxn modelId="{6A83E1D5-FD78-F740-9C88-7B0ADC1EBFCA}" type="presOf" srcId="{50805BB4-1594-E040-9A3F-ABD2EA4EB7AA}" destId="{27C7150B-7756-904E-B07B-181D0D8D85F4}" srcOrd="1" destOrd="0" presId="urn:microsoft.com/office/officeart/2005/8/layout/orgChart1"/>
    <dgm:cxn modelId="{FEEB1BD6-BF8C-6545-8420-75AA77013118}" type="presOf" srcId="{46F1B42C-B7D3-4840-8DD4-4221165767AD}" destId="{F5F48DA9-FCDD-A743-8ACA-0466DB610802}" srcOrd="0" destOrd="0" presId="urn:microsoft.com/office/officeart/2005/8/layout/orgChart1"/>
    <dgm:cxn modelId="{2331CEDD-8D3E-184A-AD70-1DC51F7C90DE}" type="presOf" srcId="{DED093DF-2BE3-4744-A8D8-1D495E845ADB}" destId="{5A89E502-7FC5-6D45-BBBC-9D016F2CDE0B}" srcOrd="0" destOrd="0" presId="urn:microsoft.com/office/officeart/2005/8/layout/orgChart1"/>
    <dgm:cxn modelId="{A4FF5FE1-AD48-D449-8755-20507F4BA969}" type="presOf" srcId="{FF7BF311-7740-A044-ABE6-EC58DBDDD4D8}" destId="{081EDEF9-3399-E042-A322-E87FB179E781}" srcOrd="0" destOrd="0" presId="urn:microsoft.com/office/officeart/2005/8/layout/orgChart1"/>
    <dgm:cxn modelId="{DF8ED6E3-BFC1-6C49-A043-BF18814E3008}" type="presOf" srcId="{92A58FBD-0527-A547-B399-F56C084A6370}" destId="{06FD45C5-05CD-2049-9BE5-4505DB56ADD5}" srcOrd="0" destOrd="0" presId="urn:microsoft.com/office/officeart/2005/8/layout/orgChart1"/>
    <dgm:cxn modelId="{4C2DF3E4-C66D-1742-9790-77AE200EDE30}" type="presOf" srcId="{64C74C6A-4545-CD4A-B6D2-6D82BC109C85}" destId="{1181C450-870F-6C4C-9D2F-04E14C8F9F47}" srcOrd="0" destOrd="0" presId="urn:microsoft.com/office/officeart/2005/8/layout/orgChart1"/>
    <dgm:cxn modelId="{3ED96AE5-CBBC-9E4F-96F7-DC053E2B3A88}" type="presOf" srcId="{DED093DF-2BE3-4744-A8D8-1D495E845ADB}" destId="{C6FDB4A8-A032-DE4A-8244-BD0CA8F4749C}" srcOrd="1" destOrd="0" presId="urn:microsoft.com/office/officeart/2005/8/layout/orgChart1"/>
    <dgm:cxn modelId="{8D4F53E6-3C09-6D41-BD3C-08E427EEA973}" srcId="{A26DD9A9-3C96-B946-A5B9-005198FA0A2F}" destId="{B3E91F3E-5A96-6D4A-9E80-6ACFB0295AF7}" srcOrd="0" destOrd="0" parTransId="{8525BA73-A614-FD47-96A9-B27F8E2D41EE}" sibTransId="{65797DD6-2D29-8548-A39D-4B183FAFB843}"/>
    <dgm:cxn modelId="{BD3166F0-025D-9645-BC16-3979EAFE4562}" type="presOf" srcId="{54AE8A99-C27B-7147-99A4-E62A5E3A341A}" destId="{987415AC-A065-9141-853E-F9AEC116624C}" srcOrd="0" destOrd="0" presId="urn:microsoft.com/office/officeart/2005/8/layout/orgChart1"/>
    <dgm:cxn modelId="{314AEBF8-D622-C04D-BBBA-57145D13F1FF}" srcId="{A26DD9A9-3C96-B946-A5B9-005198FA0A2F}" destId="{92A58FBD-0527-A547-B399-F56C084A6370}" srcOrd="4" destOrd="0" parTransId="{CDEE89EE-26D6-0C45-AF62-9FA868B0E1F7}" sibTransId="{4009AEDC-4C7D-4248-A621-7A14B33D5D36}"/>
    <dgm:cxn modelId="{EAFE45FB-33E9-B140-80DB-D458F25372C8}" srcId="{3B14F874-C78B-8140-8B12-D581B6AC319F}" destId="{A26DD9A9-3C96-B946-A5B9-005198FA0A2F}" srcOrd="0" destOrd="0" parTransId="{D677B2DE-8B86-4346-8AD1-003BA011A20E}" sibTransId="{5B61936F-E6AD-D546-80CF-52C2F2D6E0E4}"/>
    <dgm:cxn modelId="{AA35139F-B97E-DC45-951B-DFFE5C169BCF}" type="presParOf" srcId="{554E7DA0-61DE-B54B-A9F0-0D19FE544D63}" destId="{985FCCB2-45FA-E04C-AA2E-D562C466BF8D}" srcOrd="0" destOrd="0" presId="urn:microsoft.com/office/officeart/2005/8/layout/orgChart1"/>
    <dgm:cxn modelId="{9BA34726-DA56-354A-A7D6-C450F3DD2F38}" type="presParOf" srcId="{985FCCB2-45FA-E04C-AA2E-D562C466BF8D}" destId="{12AE3B54-810E-C140-ABD5-C7DAA3EC3B87}" srcOrd="0" destOrd="0" presId="urn:microsoft.com/office/officeart/2005/8/layout/orgChart1"/>
    <dgm:cxn modelId="{C5B05748-D579-E84F-AA36-E408CF8B425B}" type="presParOf" srcId="{12AE3B54-810E-C140-ABD5-C7DAA3EC3B87}" destId="{D3F57E6C-22DD-2F4A-802B-A3C641AFA7FA}" srcOrd="0" destOrd="0" presId="urn:microsoft.com/office/officeart/2005/8/layout/orgChart1"/>
    <dgm:cxn modelId="{21DE19F3-B580-C34C-A99F-5C7345EF4E1D}" type="presParOf" srcId="{12AE3B54-810E-C140-ABD5-C7DAA3EC3B87}" destId="{C0DC3BBA-7BD8-3C44-8085-B345E3592729}" srcOrd="1" destOrd="0" presId="urn:microsoft.com/office/officeart/2005/8/layout/orgChart1"/>
    <dgm:cxn modelId="{EBF64FD1-29A4-1146-B565-330B69EE5D92}" type="presParOf" srcId="{985FCCB2-45FA-E04C-AA2E-D562C466BF8D}" destId="{9AB55332-2853-234D-9E8B-55725A813FE7}" srcOrd="1" destOrd="0" presId="urn:microsoft.com/office/officeart/2005/8/layout/orgChart1"/>
    <dgm:cxn modelId="{7596521A-C0C2-6B48-8FDA-70AF3E14B2BD}" type="presParOf" srcId="{9AB55332-2853-234D-9E8B-55725A813FE7}" destId="{B64A83C7-55B5-454C-AC82-46F01A6EAE6D}" srcOrd="0" destOrd="0" presId="urn:microsoft.com/office/officeart/2005/8/layout/orgChart1"/>
    <dgm:cxn modelId="{E71D28C7-D280-054F-8E5D-1372FB0BE04A}" type="presParOf" srcId="{9AB55332-2853-234D-9E8B-55725A813FE7}" destId="{A35E5CDD-7EBA-6049-AD9B-EF03EB5FBD9A}" srcOrd="1" destOrd="0" presId="urn:microsoft.com/office/officeart/2005/8/layout/orgChart1"/>
    <dgm:cxn modelId="{D6684A69-0394-5A44-BE14-0314B54043B4}" type="presParOf" srcId="{A35E5CDD-7EBA-6049-AD9B-EF03EB5FBD9A}" destId="{2A6B2AB8-C8DC-904A-A7CA-2AA44E53FF5F}" srcOrd="0" destOrd="0" presId="urn:microsoft.com/office/officeart/2005/8/layout/orgChart1"/>
    <dgm:cxn modelId="{C4B94D8C-5702-1844-AFE3-E310DA78BA69}" type="presParOf" srcId="{2A6B2AB8-C8DC-904A-A7CA-2AA44E53FF5F}" destId="{72C6D7AF-DD09-EB4E-AEA6-3307A91A5FCA}" srcOrd="0" destOrd="0" presId="urn:microsoft.com/office/officeart/2005/8/layout/orgChart1"/>
    <dgm:cxn modelId="{6A3BA835-951A-0344-8515-CFA016ED1589}" type="presParOf" srcId="{2A6B2AB8-C8DC-904A-A7CA-2AA44E53FF5F}" destId="{2909362D-448F-DC45-8FD2-2B56877059EB}" srcOrd="1" destOrd="0" presId="urn:microsoft.com/office/officeart/2005/8/layout/orgChart1"/>
    <dgm:cxn modelId="{A4103171-44FB-544D-82AA-37C0CFE24637}" type="presParOf" srcId="{A35E5CDD-7EBA-6049-AD9B-EF03EB5FBD9A}" destId="{9D5A6768-3032-CC4B-B2E2-7A6EF848FCE0}" srcOrd="1" destOrd="0" presId="urn:microsoft.com/office/officeart/2005/8/layout/orgChart1"/>
    <dgm:cxn modelId="{3A73AC7A-8F7D-0A44-9E30-0EA05CDE2BA3}" type="presParOf" srcId="{A35E5CDD-7EBA-6049-AD9B-EF03EB5FBD9A}" destId="{08D9C707-F038-2548-B2F0-D665D7ACA970}" srcOrd="2" destOrd="0" presId="urn:microsoft.com/office/officeart/2005/8/layout/orgChart1"/>
    <dgm:cxn modelId="{3D5F423B-E1CC-5A41-A0BE-01067D1BDDDC}" type="presParOf" srcId="{9AB55332-2853-234D-9E8B-55725A813FE7}" destId="{5D531BC4-3724-3C4C-AC19-49BAF3BDD73A}" srcOrd="2" destOrd="0" presId="urn:microsoft.com/office/officeart/2005/8/layout/orgChart1"/>
    <dgm:cxn modelId="{94134F2E-6CEC-414D-BF87-9FA7F1B5313A}" type="presParOf" srcId="{9AB55332-2853-234D-9E8B-55725A813FE7}" destId="{34DFE76E-00C1-9948-A815-61CBC82A15F6}" srcOrd="3" destOrd="0" presId="urn:microsoft.com/office/officeart/2005/8/layout/orgChart1"/>
    <dgm:cxn modelId="{A99EBF51-D4AB-734E-B2F1-033FA6D75D0A}" type="presParOf" srcId="{34DFE76E-00C1-9948-A815-61CBC82A15F6}" destId="{393C32F3-AC92-A44C-AF33-2D4AE1526CC8}" srcOrd="0" destOrd="0" presId="urn:microsoft.com/office/officeart/2005/8/layout/orgChart1"/>
    <dgm:cxn modelId="{8D4BFBF2-C977-9046-8F72-F36CE2A3F0EA}" type="presParOf" srcId="{393C32F3-AC92-A44C-AF33-2D4AE1526CC8}" destId="{9F43A814-55F3-BF4C-AB13-7FF6C32522A9}" srcOrd="0" destOrd="0" presId="urn:microsoft.com/office/officeart/2005/8/layout/orgChart1"/>
    <dgm:cxn modelId="{74CA4C62-8465-AA41-9929-96803511AF7B}" type="presParOf" srcId="{393C32F3-AC92-A44C-AF33-2D4AE1526CC8}" destId="{611E5E75-19DE-1C4B-869E-E8B89A3BBCC4}" srcOrd="1" destOrd="0" presId="urn:microsoft.com/office/officeart/2005/8/layout/orgChart1"/>
    <dgm:cxn modelId="{FC7ED5CA-7947-F140-8867-0BDC1D5EBDD7}" type="presParOf" srcId="{34DFE76E-00C1-9948-A815-61CBC82A15F6}" destId="{9BE8D26D-8CAB-4C4B-9AA0-BDC3BC90B664}" srcOrd="1" destOrd="0" presId="urn:microsoft.com/office/officeart/2005/8/layout/orgChart1"/>
    <dgm:cxn modelId="{AFCDF37C-D830-884F-80D4-68DF2EBEC5F9}" type="presParOf" srcId="{34DFE76E-00C1-9948-A815-61CBC82A15F6}" destId="{2B34E273-6DE5-824C-BD90-9ED8F586B1E9}" srcOrd="2" destOrd="0" presId="urn:microsoft.com/office/officeart/2005/8/layout/orgChart1"/>
    <dgm:cxn modelId="{D0A2F05C-09FF-F14E-8DD7-863D517D60FC}" type="presParOf" srcId="{9AB55332-2853-234D-9E8B-55725A813FE7}" destId="{081EDEF9-3399-E042-A322-E87FB179E781}" srcOrd="4" destOrd="0" presId="urn:microsoft.com/office/officeart/2005/8/layout/orgChart1"/>
    <dgm:cxn modelId="{92591E41-1A0D-5C49-802E-700B36A4746F}" type="presParOf" srcId="{9AB55332-2853-234D-9E8B-55725A813FE7}" destId="{49D5532F-7E16-5244-9993-8D61B17F5EB2}" srcOrd="5" destOrd="0" presId="urn:microsoft.com/office/officeart/2005/8/layout/orgChart1"/>
    <dgm:cxn modelId="{2E1EBB3B-1928-7841-BE0C-9FD44401D168}" type="presParOf" srcId="{49D5532F-7E16-5244-9993-8D61B17F5EB2}" destId="{8729DA46-9777-244A-BC14-AA0E49D328AB}" srcOrd="0" destOrd="0" presId="urn:microsoft.com/office/officeart/2005/8/layout/orgChart1"/>
    <dgm:cxn modelId="{038A7E10-C719-D843-8C82-04479738C64E}" type="presParOf" srcId="{8729DA46-9777-244A-BC14-AA0E49D328AB}" destId="{F5F48DA9-FCDD-A743-8ACA-0466DB610802}" srcOrd="0" destOrd="0" presId="urn:microsoft.com/office/officeart/2005/8/layout/orgChart1"/>
    <dgm:cxn modelId="{F960AC1D-4051-5F40-B2C1-8FC1502C1A33}" type="presParOf" srcId="{8729DA46-9777-244A-BC14-AA0E49D328AB}" destId="{4924227C-A7AB-4E4B-9D43-6CC6B6D2D242}" srcOrd="1" destOrd="0" presId="urn:microsoft.com/office/officeart/2005/8/layout/orgChart1"/>
    <dgm:cxn modelId="{CD9561B6-329A-1945-B073-50106CD5AEB0}" type="presParOf" srcId="{49D5532F-7E16-5244-9993-8D61B17F5EB2}" destId="{CAFC1126-7FFF-6946-B158-67FE493C3585}" srcOrd="1" destOrd="0" presId="urn:microsoft.com/office/officeart/2005/8/layout/orgChart1"/>
    <dgm:cxn modelId="{FEE81A1D-36AA-D248-89DF-07B5D98121B8}" type="presParOf" srcId="{49D5532F-7E16-5244-9993-8D61B17F5EB2}" destId="{B44FBDDF-0C5A-6642-9013-91A90760A838}" srcOrd="2" destOrd="0" presId="urn:microsoft.com/office/officeart/2005/8/layout/orgChart1"/>
    <dgm:cxn modelId="{B7933EDC-2703-7545-AEA7-C5A192E44B81}" type="presParOf" srcId="{9AB55332-2853-234D-9E8B-55725A813FE7}" destId="{BA32E7D7-D564-364F-A14B-0B555CCBCC91}" srcOrd="6" destOrd="0" presId="urn:microsoft.com/office/officeart/2005/8/layout/orgChart1"/>
    <dgm:cxn modelId="{0244FA0A-E8A8-7641-AC70-04930D5EC68E}" type="presParOf" srcId="{9AB55332-2853-234D-9E8B-55725A813FE7}" destId="{EF50E66E-42FF-0B45-AE5E-8BC92706537D}" srcOrd="7" destOrd="0" presId="urn:microsoft.com/office/officeart/2005/8/layout/orgChart1"/>
    <dgm:cxn modelId="{D8E9A29E-4B51-D94F-BD98-64F1EE2DD85C}" type="presParOf" srcId="{EF50E66E-42FF-0B45-AE5E-8BC92706537D}" destId="{CBFCA806-5C21-1C40-A07D-B0E370C908AC}" srcOrd="0" destOrd="0" presId="urn:microsoft.com/office/officeart/2005/8/layout/orgChart1"/>
    <dgm:cxn modelId="{EC1CB711-1CCE-9A43-A30D-2ED9786696B4}" type="presParOf" srcId="{CBFCA806-5C21-1C40-A07D-B0E370C908AC}" destId="{A397F7A9-9128-9F49-985D-50F2609EEECA}" srcOrd="0" destOrd="0" presId="urn:microsoft.com/office/officeart/2005/8/layout/orgChart1"/>
    <dgm:cxn modelId="{3F9FEDAD-1D75-724B-9B38-E7C26F273171}" type="presParOf" srcId="{CBFCA806-5C21-1C40-A07D-B0E370C908AC}" destId="{27C7150B-7756-904E-B07B-181D0D8D85F4}" srcOrd="1" destOrd="0" presId="urn:microsoft.com/office/officeart/2005/8/layout/orgChart1"/>
    <dgm:cxn modelId="{7A381DDD-03FA-6341-9EA3-497DFFA10E72}" type="presParOf" srcId="{EF50E66E-42FF-0B45-AE5E-8BC92706537D}" destId="{3ABC5D11-3AEB-8A4B-95BC-75CAF35F117F}" srcOrd="1" destOrd="0" presId="urn:microsoft.com/office/officeart/2005/8/layout/orgChart1"/>
    <dgm:cxn modelId="{0883F070-7F05-904C-AC46-C1AA9D8E6ED8}" type="presParOf" srcId="{EF50E66E-42FF-0B45-AE5E-8BC92706537D}" destId="{18E40BC8-897C-234F-88F4-D85506DAEC33}" srcOrd="2" destOrd="0" presId="urn:microsoft.com/office/officeart/2005/8/layout/orgChart1"/>
    <dgm:cxn modelId="{D419A92E-3D2E-2148-8BF8-FCEEC4718871}" type="presParOf" srcId="{9AB55332-2853-234D-9E8B-55725A813FE7}" destId="{1028ED5C-D3CE-324B-BA73-C820C8F6AA92}" srcOrd="8" destOrd="0" presId="urn:microsoft.com/office/officeart/2005/8/layout/orgChart1"/>
    <dgm:cxn modelId="{71F54A41-C011-1547-B0E5-BB7099EAF8C4}" type="presParOf" srcId="{9AB55332-2853-234D-9E8B-55725A813FE7}" destId="{60A047C0-54D2-2A43-9137-1CAB8D418514}" srcOrd="9" destOrd="0" presId="urn:microsoft.com/office/officeart/2005/8/layout/orgChart1"/>
    <dgm:cxn modelId="{8417B4F3-1A45-1A49-A1D0-1E2102EEF64F}" type="presParOf" srcId="{60A047C0-54D2-2A43-9137-1CAB8D418514}" destId="{D60E45BE-4DF1-9A4C-9C0D-8C56CF79E2D5}" srcOrd="0" destOrd="0" presId="urn:microsoft.com/office/officeart/2005/8/layout/orgChart1"/>
    <dgm:cxn modelId="{EF77CE21-1B4C-724E-BBE2-330933A86420}" type="presParOf" srcId="{D60E45BE-4DF1-9A4C-9C0D-8C56CF79E2D5}" destId="{06FD45C5-05CD-2049-9BE5-4505DB56ADD5}" srcOrd="0" destOrd="0" presId="urn:microsoft.com/office/officeart/2005/8/layout/orgChart1"/>
    <dgm:cxn modelId="{A657A1A2-4975-7349-90BB-D93415886437}" type="presParOf" srcId="{D60E45BE-4DF1-9A4C-9C0D-8C56CF79E2D5}" destId="{7671BD1F-027F-7A49-8B89-9F0DC908A142}" srcOrd="1" destOrd="0" presId="urn:microsoft.com/office/officeart/2005/8/layout/orgChart1"/>
    <dgm:cxn modelId="{A5166C92-9928-D44D-8C7E-3772CBAFB741}" type="presParOf" srcId="{60A047C0-54D2-2A43-9137-1CAB8D418514}" destId="{28CE03EF-B466-604C-AB2C-800589C2FFAF}" srcOrd="1" destOrd="0" presId="urn:microsoft.com/office/officeart/2005/8/layout/orgChart1"/>
    <dgm:cxn modelId="{68A809BE-933E-3941-8798-360CB5E4419C}" type="presParOf" srcId="{28CE03EF-B466-604C-AB2C-800589C2FFAF}" destId="{34CEC6CB-142B-B841-8241-5B2CE1F10E73}" srcOrd="0" destOrd="0" presId="urn:microsoft.com/office/officeart/2005/8/layout/orgChart1"/>
    <dgm:cxn modelId="{B4A706FB-48A0-1547-81C4-54BE22112370}" type="presParOf" srcId="{28CE03EF-B466-604C-AB2C-800589C2FFAF}" destId="{666D9D3E-14D5-DC45-9665-5C5646A762A3}" srcOrd="1" destOrd="0" presId="urn:microsoft.com/office/officeart/2005/8/layout/orgChart1"/>
    <dgm:cxn modelId="{DCD235F0-31DE-3745-9C50-02A50AC9A812}" type="presParOf" srcId="{666D9D3E-14D5-DC45-9665-5C5646A762A3}" destId="{0BDB0FBA-F587-FD44-9CDC-CCF6C4DF14C1}" srcOrd="0" destOrd="0" presId="urn:microsoft.com/office/officeart/2005/8/layout/orgChart1"/>
    <dgm:cxn modelId="{E7FE8F7E-966E-BE4E-BDBC-4FA3CA5882C6}" type="presParOf" srcId="{0BDB0FBA-F587-FD44-9CDC-CCF6C4DF14C1}" destId="{9ACAA897-6B5A-DF41-ACE7-3BAE67DEF920}" srcOrd="0" destOrd="0" presId="urn:microsoft.com/office/officeart/2005/8/layout/orgChart1"/>
    <dgm:cxn modelId="{8E28897F-F2BA-E04B-B11F-34D3E8150976}" type="presParOf" srcId="{0BDB0FBA-F587-FD44-9CDC-CCF6C4DF14C1}" destId="{71BB5837-8A47-F541-9387-0E8E6D73CD02}" srcOrd="1" destOrd="0" presId="urn:microsoft.com/office/officeart/2005/8/layout/orgChart1"/>
    <dgm:cxn modelId="{FA5BFF56-961A-AF4D-B61B-EEC37BE50C16}" type="presParOf" srcId="{666D9D3E-14D5-DC45-9665-5C5646A762A3}" destId="{19F9F1F8-9A72-A644-86F9-4847550DCCC6}" srcOrd="1" destOrd="0" presId="urn:microsoft.com/office/officeart/2005/8/layout/orgChart1"/>
    <dgm:cxn modelId="{B0802CCF-6752-E349-86B3-DDD41C7DDA60}" type="presParOf" srcId="{666D9D3E-14D5-DC45-9665-5C5646A762A3}" destId="{4C505DDD-2D74-8149-9CA5-CA2C20BED456}" srcOrd="2" destOrd="0" presId="urn:microsoft.com/office/officeart/2005/8/layout/orgChart1"/>
    <dgm:cxn modelId="{DD21E57D-D22E-C54E-8E5D-ACE519E5C440}" type="presParOf" srcId="{28CE03EF-B466-604C-AB2C-800589C2FFAF}" destId="{246369BF-FFB2-DF44-AEE5-F5DFFA3BC257}" srcOrd="2" destOrd="0" presId="urn:microsoft.com/office/officeart/2005/8/layout/orgChart1"/>
    <dgm:cxn modelId="{2437E9C5-192E-EB4C-9661-5151B9890C01}" type="presParOf" srcId="{28CE03EF-B466-604C-AB2C-800589C2FFAF}" destId="{EE7B478E-8794-AF47-B726-CBEFF32040A9}" srcOrd="3" destOrd="0" presId="urn:microsoft.com/office/officeart/2005/8/layout/orgChart1"/>
    <dgm:cxn modelId="{51819BE2-AFBB-3542-90F0-3A8AA2CE7821}" type="presParOf" srcId="{EE7B478E-8794-AF47-B726-CBEFF32040A9}" destId="{CD836575-BCD8-EC43-BE38-8BD7C41C2900}" srcOrd="0" destOrd="0" presId="urn:microsoft.com/office/officeart/2005/8/layout/orgChart1"/>
    <dgm:cxn modelId="{1CE8861C-560A-9540-B0DE-9EF9087379E6}" type="presParOf" srcId="{CD836575-BCD8-EC43-BE38-8BD7C41C2900}" destId="{00CA1D07-CA6A-1D49-BB76-5D256EDA4659}" srcOrd="0" destOrd="0" presId="urn:microsoft.com/office/officeart/2005/8/layout/orgChart1"/>
    <dgm:cxn modelId="{C18D345D-6AC8-4A45-8E21-3533ABC27CA3}" type="presParOf" srcId="{CD836575-BCD8-EC43-BE38-8BD7C41C2900}" destId="{6B687C0C-19DE-E041-A27F-1F6B52C320AE}" srcOrd="1" destOrd="0" presId="urn:microsoft.com/office/officeart/2005/8/layout/orgChart1"/>
    <dgm:cxn modelId="{E03743AF-F31A-834E-95FB-70A15B0E4664}" type="presParOf" srcId="{EE7B478E-8794-AF47-B726-CBEFF32040A9}" destId="{F5A29449-6D12-F94F-A0E3-2D3E11BF3DB8}" srcOrd="1" destOrd="0" presId="urn:microsoft.com/office/officeart/2005/8/layout/orgChart1"/>
    <dgm:cxn modelId="{FBE1FE21-ACB9-4045-9EC9-AF84DB366536}" type="presParOf" srcId="{F5A29449-6D12-F94F-A0E3-2D3E11BF3DB8}" destId="{A6FDF1FB-37D4-784F-A959-30A906BFC6A9}" srcOrd="0" destOrd="0" presId="urn:microsoft.com/office/officeart/2005/8/layout/orgChart1"/>
    <dgm:cxn modelId="{AF16CC0C-4722-D741-95C7-B8CB29E016E1}" type="presParOf" srcId="{F5A29449-6D12-F94F-A0E3-2D3E11BF3DB8}" destId="{1B95D2DB-8BFA-CA4F-813F-36C58861AFAA}" srcOrd="1" destOrd="0" presId="urn:microsoft.com/office/officeart/2005/8/layout/orgChart1"/>
    <dgm:cxn modelId="{DA30CCF3-0387-F64F-B330-09A3AC3250CE}" type="presParOf" srcId="{1B95D2DB-8BFA-CA4F-813F-36C58861AFAA}" destId="{36F10B17-154C-7342-B583-C819F0294362}" srcOrd="0" destOrd="0" presId="urn:microsoft.com/office/officeart/2005/8/layout/orgChart1"/>
    <dgm:cxn modelId="{747E1D24-0B94-A042-ADA0-DFF115467713}" type="presParOf" srcId="{36F10B17-154C-7342-B583-C819F0294362}" destId="{1181C450-870F-6C4C-9D2F-04E14C8F9F47}" srcOrd="0" destOrd="0" presId="urn:microsoft.com/office/officeart/2005/8/layout/orgChart1"/>
    <dgm:cxn modelId="{37B99A4C-8F7A-FD48-915C-9D4648E06AF9}" type="presParOf" srcId="{36F10B17-154C-7342-B583-C819F0294362}" destId="{150B02A3-8728-3D4C-9281-82D21E20B07A}" srcOrd="1" destOrd="0" presId="urn:microsoft.com/office/officeart/2005/8/layout/orgChart1"/>
    <dgm:cxn modelId="{3F211A52-7CD1-774D-8F07-44436CB2A79F}" type="presParOf" srcId="{1B95D2DB-8BFA-CA4F-813F-36C58861AFAA}" destId="{7A42C7C1-DBDE-D440-B75D-E6B33B601283}" srcOrd="1" destOrd="0" presId="urn:microsoft.com/office/officeart/2005/8/layout/orgChart1"/>
    <dgm:cxn modelId="{3CA3AC10-3F0E-5745-9C69-25081D289AEF}" type="presParOf" srcId="{1B95D2DB-8BFA-CA4F-813F-36C58861AFAA}" destId="{11343451-A7D4-8F4C-BE2E-280629322F9C}" srcOrd="2" destOrd="0" presId="urn:microsoft.com/office/officeart/2005/8/layout/orgChart1"/>
    <dgm:cxn modelId="{174C3465-EE3A-424A-A04F-A7C073804946}" type="presParOf" srcId="{F5A29449-6D12-F94F-A0E3-2D3E11BF3DB8}" destId="{2C7C3D03-C081-7647-A3D5-87F1100ECDC2}" srcOrd="2" destOrd="0" presId="urn:microsoft.com/office/officeart/2005/8/layout/orgChart1"/>
    <dgm:cxn modelId="{57564F5C-011E-3947-A9F2-2DDA95AA402D}" type="presParOf" srcId="{F5A29449-6D12-F94F-A0E3-2D3E11BF3DB8}" destId="{0170538E-41CA-844F-81D5-D26438B56818}" srcOrd="3" destOrd="0" presId="urn:microsoft.com/office/officeart/2005/8/layout/orgChart1"/>
    <dgm:cxn modelId="{42B9AEDE-6BB1-964C-ABBA-F8D4DB8580F6}" type="presParOf" srcId="{0170538E-41CA-844F-81D5-D26438B56818}" destId="{675A7D82-307A-804D-82B6-D9DBB3A5F70C}" srcOrd="0" destOrd="0" presId="urn:microsoft.com/office/officeart/2005/8/layout/orgChart1"/>
    <dgm:cxn modelId="{0510ED3B-2655-0C4E-9C22-CEA61FB8C5F8}" type="presParOf" srcId="{675A7D82-307A-804D-82B6-D9DBB3A5F70C}" destId="{5A89E502-7FC5-6D45-BBBC-9D016F2CDE0B}" srcOrd="0" destOrd="0" presId="urn:microsoft.com/office/officeart/2005/8/layout/orgChart1"/>
    <dgm:cxn modelId="{73A15F74-8744-744C-A07C-C8B18B61A7A1}" type="presParOf" srcId="{675A7D82-307A-804D-82B6-D9DBB3A5F70C}" destId="{C6FDB4A8-A032-DE4A-8244-BD0CA8F4749C}" srcOrd="1" destOrd="0" presId="urn:microsoft.com/office/officeart/2005/8/layout/orgChart1"/>
    <dgm:cxn modelId="{1DD79F25-57F6-7A4A-BEB2-D43030580A87}" type="presParOf" srcId="{0170538E-41CA-844F-81D5-D26438B56818}" destId="{821A263C-20B9-0443-9951-3CF0B0A6B6E9}" srcOrd="1" destOrd="0" presId="urn:microsoft.com/office/officeart/2005/8/layout/orgChart1"/>
    <dgm:cxn modelId="{2F6765F3-D202-A944-BB10-02D462E54D77}" type="presParOf" srcId="{0170538E-41CA-844F-81D5-D26438B56818}" destId="{50CBFA87-2B60-F241-88A0-5E7107252026}" srcOrd="2" destOrd="0" presId="urn:microsoft.com/office/officeart/2005/8/layout/orgChart1"/>
    <dgm:cxn modelId="{277B1915-CA3D-0A4F-84BB-AFF2E6052DF9}" type="presParOf" srcId="{EE7B478E-8794-AF47-B726-CBEFF32040A9}" destId="{ECB3814C-9AD7-274C-9308-DD3B4D34500D}" srcOrd="2" destOrd="0" presId="urn:microsoft.com/office/officeart/2005/8/layout/orgChart1"/>
    <dgm:cxn modelId="{0E9E6E5E-58CE-B745-A9CB-3B0DD9FFA7A8}" type="presParOf" srcId="{28CE03EF-B466-604C-AB2C-800589C2FFAF}" destId="{C8EAA464-FEE6-414D-B101-D29A1474BEAF}" srcOrd="4" destOrd="0" presId="urn:microsoft.com/office/officeart/2005/8/layout/orgChart1"/>
    <dgm:cxn modelId="{BB58F7BE-523C-BE44-8A8A-89F5B84A1084}" type="presParOf" srcId="{28CE03EF-B466-604C-AB2C-800589C2FFAF}" destId="{B8820B69-1AA7-754A-B9F8-BA286E83D95C}" srcOrd="5" destOrd="0" presId="urn:microsoft.com/office/officeart/2005/8/layout/orgChart1"/>
    <dgm:cxn modelId="{FD5B0D81-15A1-0949-B5F6-85B244BE74C8}" type="presParOf" srcId="{B8820B69-1AA7-754A-B9F8-BA286E83D95C}" destId="{D659F29E-6B3B-E04D-8013-3FE1AD7A5532}" srcOrd="0" destOrd="0" presId="urn:microsoft.com/office/officeart/2005/8/layout/orgChart1"/>
    <dgm:cxn modelId="{C74FB8A9-27AD-8D48-B441-CC656D72695C}" type="presParOf" srcId="{D659F29E-6B3B-E04D-8013-3FE1AD7A5532}" destId="{FE6F1F43-E3E4-7D43-B508-11CE6FE57CE3}" srcOrd="0" destOrd="0" presId="urn:microsoft.com/office/officeart/2005/8/layout/orgChart1"/>
    <dgm:cxn modelId="{6988184F-634C-4A4E-9BBF-29B39C29DEFC}" type="presParOf" srcId="{D659F29E-6B3B-E04D-8013-3FE1AD7A5532}" destId="{FD5E9B77-E0F3-9243-9CED-A6C76257FB20}" srcOrd="1" destOrd="0" presId="urn:microsoft.com/office/officeart/2005/8/layout/orgChart1"/>
    <dgm:cxn modelId="{8F32A9AD-CA12-1044-8330-14AD346983DA}" type="presParOf" srcId="{B8820B69-1AA7-754A-B9F8-BA286E83D95C}" destId="{68C9BC17-622D-284B-B48F-DD96B52420CF}" srcOrd="1" destOrd="0" presId="urn:microsoft.com/office/officeart/2005/8/layout/orgChart1"/>
    <dgm:cxn modelId="{0BCF70B0-BA3F-084E-BAA5-97FB9FC4EC64}" type="presParOf" srcId="{B8820B69-1AA7-754A-B9F8-BA286E83D95C}" destId="{84806F5E-5908-974A-AE7C-F32AFF9B0605}" srcOrd="2" destOrd="0" presId="urn:microsoft.com/office/officeart/2005/8/layout/orgChart1"/>
    <dgm:cxn modelId="{2B2E398C-01EB-E44E-87B3-67A1E26409B9}" type="presParOf" srcId="{28CE03EF-B466-604C-AB2C-800589C2FFAF}" destId="{987415AC-A065-9141-853E-F9AEC116624C}" srcOrd="6" destOrd="0" presId="urn:microsoft.com/office/officeart/2005/8/layout/orgChart1"/>
    <dgm:cxn modelId="{B4E03468-6031-0B43-ABD5-9ADBFDAA4772}" type="presParOf" srcId="{28CE03EF-B466-604C-AB2C-800589C2FFAF}" destId="{A60FF633-28DA-444A-ACBA-49BFE75FE364}" srcOrd="7" destOrd="0" presId="urn:microsoft.com/office/officeart/2005/8/layout/orgChart1"/>
    <dgm:cxn modelId="{C4448B94-974F-DA47-B32C-D0666201B4AE}" type="presParOf" srcId="{A60FF633-28DA-444A-ACBA-49BFE75FE364}" destId="{AB8067A2-2817-024A-B8BE-DAF95EB5BCBD}" srcOrd="0" destOrd="0" presId="urn:microsoft.com/office/officeart/2005/8/layout/orgChart1"/>
    <dgm:cxn modelId="{056309CC-38D7-0440-B071-D8BA08066FC6}" type="presParOf" srcId="{AB8067A2-2817-024A-B8BE-DAF95EB5BCBD}" destId="{3D265C91-2F29-D245-9609-7380CBD785B6}" srcOrd="0" destOrd="0" presId="urn:microsoft.com/office/officeart/2005/8/layout/orgChart1"/>
    <dgm:cxn modelId="{52EC1E1D-44E7-0647-A17C-87E2AD0B8E9B}" type="presParOf" srcId="{AB8067A2-2817-024A-B8BE-DAF95EB5BCBD}" destId="{EF0EB8AD-2379-694A-8997-5805B8BBAF08}" srcOrd="1" destOrd="0" presId="urn:microsoft.com/office/officeart/2005/8/layout/orgChart1"/>
    <dgm:cxn modelId="{C4DD8331-76C6-FE4B-A85F-A31747EA080D}" type="presParOf" srcId="{A60FF633-28DA-444A-ACBA-49BFE75FE364}" destId="{581D95BA-DCD0-D644-AE36-69D25037B9FB}" srcOrd="1" destOrd="0" presId="urn:microsoft.com/office/officeart/2005/8/layout/orgChart1"/>
    <dgm:cxn modelId="{3DEBF8E4-E465-C94E-BD6C-42A32711DC93}" type="presParOf" srcId="{A60FF633-28DA-444A-ACBA-49BFE75FE364}" destId="{79C64476-A1BD-6441-8508-FF734F1C96C6}" srcOrd="2" destOrd="0" presId="urn:microsoft.com/office/officeart/2005/8/layout/orgChart1"/>
    <dgm:cxn modelId="{5FF55A7D-C92F-3E44-AFF5-567BCB6153AC}" type="presParOf" srcId="{28CE03EF-B466-604C-AB2C-800589C2FFAF}" destId="{65165FD8-CF60-4942-A036-CF7378342044}" srcOrd="8" destOrd="0" presId="urn:microsoft.com/office/officeart/2005/8/layout/orgChart1"/>
    <dgm:cxn modelId="{86639FC4-6645-A546-83CC-0DB164ADD75C}" type="presParOf" srcId="{28CE03EF-B466-604C-AB2C-800589C2FFAF}" destId="{405F70FB-EB5C-B94F-8EF0-9BC8E3C81233}" srcOrd="9" destOrd="0" presId="urn:microsoft.com/office/officeart/2005/8/layout/orgChart1"/>
    <dgm:cxn modelId="{608E60BC-953A-D34F-92A4-4EC3A8AD6938}" type="presParOf" srcId="{405F70FB-EB5C-B94F-8EF0-9BC8E3C81233}" destId="{B3A949E6-28B5-D743-8D56-2FEE2FF3C503}" srcOrd="0" destOrd="0" presId="urn:microsoft.com/office/officeart/2005/8/layout/orgChart1"/>
    <dgm:cxn modelId="{0C3A2362-269B-F547-912C-55116A4345CC}" type="presParOf" srcId="{B3A949E6-28B5-D743-8D56-2FEE2FF3C503}" destId="{134AFF30-A81E-A348-8372-071727EDC1D7}" srcOrd="0" destOrd="0" presId="urn:microsoft.com/office/officeart/2005/8/layout/orgChart1"/>
    <dgm:cxn modelId="{FFA75DE0-A07D-8A4F-8D7C-16195CAECD3D}" type="presParOf" srcId="{B3A949E6-28B5-D743-8D56-2FEE2FF3C503}" destId="{14415DC0-EBB3-154D-B646-6D8958DE48C7}" srcOrd="1" destOrd="0" presId="urn:microsoft.com/office/officeart/2005/8/layout/orgChart1"/>
    <dgm:cxn modelId="{1D284903-7C5E-6845-AC68-126079447C08}" type="presParOf" srcId="{405F70FB-EB5C-B94F-8EF0-9BC8E3C81233}" destId="{FA5B0BEC-5751-1A41-BB0D-70361F493F4F}" srcOrd="1" destOrd="0" presId="urn:microsoft.com/office/officeart/2005/8/layout/orgChart1"/>
    <dgm:cxn modelId="{CAD1F263-685C-B348-845E-08159980C55C}" type="presParOf" srcId="{405F70FB-EB5C-B94F-8EF0-9BC8E3C81233}" destId="{92EB969B-1AB2-6547-AD93-42031A3C38FA}" srcOrd="2" destOrd="0" presId="urn:microsoft.com/office/officeart/2005/8/layout/orgChart1"/>
    <dgm:cxn modelId="{C05A55A5-1F13-A243-8FA5-5A7ACE011D56}" type="presParOf" srcId="{60A047C0-54D2-2A43-9137-1CAB8D418514}" destId="{CF354B32-A29B-754B-9279-5C9CC85DB85C}" srcOrd="2" destOrd="0" presId="urn:microsoft.com/office/officeart/2005/8/layout/orgChart1"/>
    <dgm:cxn modelId="{907312CC-964F-5543-9955-55052975067F}" type="presParOf" srcId="{985FCCB2-45FA-E04C-AA2E-D562C466BF8D}" destId="{13C2B242-FD10-8641-87C3-9094502A0FBE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165FD8-CF60-4942-A036-CF7378342044}">
      <dsp:nvSpPr>
        <dsp:cNvPr id="0" name=""/>
        <dsp:cNvSpPr/>
      </dsp:nvSpPr>
      <dsp:spPr>
        <a:xfrm>
          <a:off x="5204669" y="1418738"/>
          <a:ext cx="2357718" cy="20459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2297"/>
              </a:lnTo>
              <a:lnTo>
                <a:pt x="2357718" y="102297"/>
              </a:lnTo>
              <a:lnTo>
                <a:pt x="2357718" y="204595"/>
              </a:lnTo>
            </a:path>
          </a:pathLst>
        </a:custGeom>
        <a:noFill/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87415AC-A065-9141-853E-F9AEC116624C}">
      <dsp:nvSpPr>
        <dsp:cNvPr id="0" name=""/>
        <dsp:cNvSpPr/>
      </dsp:nvSpPr>
      <dsp:spPr>
        <a:xfrm>
          <a:off x="5204669" y="1418738"/>
          <a:ext cx="1178859" cy="20459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2297"/>
              </a:lnTo>
              <a:lnTo>
                <a:pt x="1178859" y="102297"/>
              </a:lnTo>
              <a:lnTo>
                <a:pt x="1178859" y="204595"/>
              </a:lnTo>
            </a:path>
          </a:pathLst>
        </a:custGeom>
        <a:noFill/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8EAA464-FEE6-414D-B101-D29A1474BEAF}">
      <dsp:nvSpPr>
        <dsp:cNvPr id="0" name=""/>
        <dsp:cNvSpPr/>
      </dsp:nvSpPr>
      <dsp:spPr>
        <a:xfrm>
          <a:off x="5158949" y="1418738"/>
          <a:ext cx="91440" cy="20459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04595"/>
              </a:lnTo>
            </a:path>
          </a:pathLst>
        </a:custGeom>
        <a:noFill/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7C3D03-C081-7647-A3D5-87F1100ECDC2}">
      <dsp:nvSpPr>
        <dsp:cNvPr id="0" name=""/>
        <dsp:cNvSpPr/>
      </dsp:nvSpPr>
      <dsp:spPr>
        <a:xfrm>
          <a:off x="3636104" y="2110465"/>
          <a:ext cx="146139" cy="113988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39888"/>
              </a:lnTo>
              <a:lnTo>
                <a:pt x="146139" y="1139888"/>
              </a:lnTo>
            </a:path>
          </a:pathLst>
        </a:custGeom>
        <a:noFill/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6FDF1FB-37D4-784F-A959-30A906BFC6A9}">
      <dsp:nvSpPr>
        <dsp:cNvPr id="0" name=""/>
        <dsp:cNvSpPr/>
      </dsp:nvSpPr>
      <dsp:spPr>
        <a:xfrm>
          <a:off x="3636104" y="2110465"/>
          <a:ext cx="146139" cy="44816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48161"/>
              </a:lnTo>
              <a:lnTo>
                <a:pt x="146139" y="448161"/>
              </a:lnTo>
            </a:path>
          </a:pathLst>
        </a:custGeom>
        <a:noFill/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46369BF-FFB2-DF44-AEE5-F5DFFA3BC257}">
      <dsp:nvSpPr>
        <dsp:cNvPr id="0" name=""/>
        <dsp:cNvSpPr/>
      </dsp:nvSpPr>
      <dsp:spPr>
        <a:xfrm>
          <a:off x="4025810" y="1418738"/>
          <a:ext cx="1178859" cy="204595"/>
        </a:xfrm>
        <a:custGeom>
          <a:avLst/>
          <a:gdLst/>
          <a:ahLst/>
          <a:cxnLst/>
          <a:rect l="0" t="0" r="0" b="0"/>
          <a:pathLst>
            <a:path>
              <a:moveTo>
                <a:pt x="1178859" y="0"/>
              </a:moveTo>
              <a:lnTo>
                <a:pt x="1178859" y="102297"/>
              </a:lnTo>
              <a:lnTo>
                <a:pt x="0" y="102297"/>
              </a:lnTo>
              <a:lnTo>
                <a:pt x="0" y="204595"/>
              </a:lnTo>
            </a:path>
          </a:pathLst>
        </a:custGeom>
        <a:noFill/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4CEC6CB-142B-B841-8241-5B2CE1F10E73}">
      <dsp:nvSpPr>
        <dsp:cNvPr id="0" name=""/>
        <dsp:cNvSpPr/>
      </dsp:nvSpPr>
      <dsp:spPr>
        <a:xfrm>
          <a:off x="2846951" y="1418738"/>
          <a:ext cx="2357718" cy="204595"/>
        </a:xfrm>
        <a:custGeom>
          <a:avLst/>
          <a:gdLst/>
          <a:ahLst/>
          <a:cxnLst/>
          <a:rect l="0" t="0" r="0" b="0"/>
          <a:pathLst>
            <a:path>
              <a:moveTo>
                <a:pt x="2357718" y="0"/>
              </a:moveTo>
              <a:lnTo>
                <a:pt x="2357718" y="102297"/>
              </a:lnTo>
              <a:lnTo>
                <a:pt x="0" y="102297"/>
              </a:lnTo>
              <a:lnTo>
                <a:pt x="0" y="204595"/>
              </a:lnTo>
            </a:path>
          </a:pathLst>
        </a:custGeom>
        <a:noFill/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028ED5C-D3CE-324B-BA73-C820C8F6AA92}">
      <dsp:nvSpPr>
        <dsp:cNvPr id="0" name=""/>
        <dsp:cNvSpPr/>
      </dsp:nvSpPr>
      <dsp:spPr>
        <a:xfrm>
          <a:off x="2846951" y="727011"/>
          <a:ext cx="2357718" cy="20459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2297"/>
              </a:lnTo>
              <a:lnTo>
                <a:pt x="2357718" y="102297"/>
              </a:lnTo>
              <a:lnTo>
                <a:pt x="2357718" y="204595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A32E7D7-D564-364F-A14B-0B555CCBCC91}">
      <dsp:nvSpPr>
        <dsp:cNvPr id="0" name=""/>
        <dsp:cNvSpPr/>
      </dsp:nvSpPr>
      <dsp:spPr>
        <a:xfrm>
          <a:off x="2846951" y="727011"/>
          <a:ext cx="1178859" cy="20459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2297"/>
              </a:lnTo>
              <a:lnTo>
                <a:pt x="1178859" y="102297"/>
              </a:lnTo>
              <a:lnTo>
                <a:pt x="1178859" y="204595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81EDEF9-3399-E042-A322-E87FB179E781}">
      <dsp:nvSpPr>
        <dsp:cNvPr id="0" name=""/>
        <dsp:cNvSpPr/>
      </dsp:nvSpPr>
      <dsp:spPr>
        <a:xfrm>
          <a:off x="2801231" y="727011"/>
          <a:ext cx="91440" cy="20459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04595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D531BC4-3724-3C4C-AC19-49BAF3BDD73A}">
      <dsp:nvSpPr>
        <dsp:cNvPr id="0" name=""/>
        <dsp:cNvSpPr/>
      </dsp:nvSpPr>
      <dsp:spPr>
        <a:xfrm>
          <a:off x="1668092" y="727011"/>
          <a:ext cx="1178859" cy="204595"/>
        </a:xfrm>
        <a:custGeom>
          <a:avLst/>
          <a:gdLst/>
          <a:ahLst/>
          <a:cxnLst/>
          <a:rect l="0" t="0" r="0" b="0"/>
          <a:pathLst>
            <a:path>
              <a:moveTo>
                <a:pt x="1178859" y="0"/>
              </a:moveTo>
              <a:lnTo>
                <a:pt x="1178859" y="102297"/>
              </a:lnTo>
              <a:lnTo>
                <a:pt x="0" y="102297"/>
              </a:lnTo>
              <a:lnTo>
                <a:pt x="0" y="204595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64A83C7-55B5-454C-AC82-46F01A6EAE6D}">
      <dsp:nvSpPr>
        <dsp:cNvPr id="0" name=""/>
        <dsp:cNvSpPr/>
      </dsp:nvSpPr>
      <dsp:spPr>
        <a:xfrm>
          <a:off x="489232" y="727011"/>
          <a:ext cx="2357718" cy="204595"/>
        </a:xfrm>
        <a:custGeom>
          <a:avLst/>
          <a:gdLst/>
          <a:ahLst/>
          <a:cxnLst/>
          <a:rect l="0" t="0" r="0" b="0"/>
          <a:pathLst>
            <a:path>
              <a:moveTo>
                <a:pt x="2357718" y="0"/>
              </a:moveTo>
              <a:lnTo>
                <a:pt x="2357718" y="102297"/>
              </a:lnTo>
              <a:lnTo>
                <a:pt x="0" y="102297"/>
              </a:lnTo>
              <a:lnTo>
                <a:pt x="0" y="204595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3F57E6C-22DD-2F4A-802B-A3C641AFA7FA}">
      <dsp:nvSpPr>
        <dsp:cNvPr id="0" name=""/>
        <dsp:cNvSpPr/>
      </dsp:nvSpPr>
      <dsp:spPr>
        <a:xfrm>
          <a:off x="2359819" y="239879"/>
          <a:ext cx="974263" cy="487131"/>
        </a:xfrm>
        <a:prstGeom prst="rect">
          <a:avLst/>
        </a:prstGeom>
        <a:solidFill>
          <a:schemeClr val="accent3"/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Enterprise Management Software</a:t>
          </a:r>
        </a:p>
      </dsp:txBody>
      <dsp:txXfrm>
        <a:off x="2359819" y="239879"/>
        <a:ext cx="974263" cy="487131"/>
      </dsp:txXfrm>
    </dsp:sp>
    <dsp:sp modelId="{72C6D7AF-DD09-EB4E-AEA6-3307A91A5FCA}">
      <dsp:nvSpPr>
        <dsp:cNvPr id="0" name=""/>
        <dsp:cNvSpPr/>
      </dsp:nvSpPr>
      <dsp:spPr>
        <a:xfrm>
          <a:off x="2100" y="931606"/>
          <a:ext cx="974263" cy="487131"/>
        </a:xfrm>
        <a:prstGeom prst="rect">
          <a:avLst/>
        </a:prstGeom>
        <a:solidFill>
          <a:srgbClr val="00833C">
            <a:alpha val="74118"/>
          </a:srgb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Supply Chain Management</a:t>
          </a:r>
        </a:p>
      </dsp:txBody>
      <dsp:txXfrm>
        <a:off x="2100" y="931606"/>
        <a:ext cx="974263" cy="487131"/>
      </dsp:txXfrm>
    </dsp:sp>
    <dsp:sp modelId="{9F43A814-55F3-BF4C-AB13-7FF6C32522A9}">
      <dsp:nvSpPr>
        <dsp:cNvPr id="0" name=""/>
        <dsp:cNvSpPr/>
      </dsp:nvSpPr>
      <dsp:spPr>
        <a:xfrm>
          <a:off x="1180960" y="931606"/>
          <a:ext cx="974263" cy="487131"/>
        </a:xfrm>
        <a:prstGeom prst="rect">
          <a:avLst/>
        </a:prstGeom>
        <a:solidFill>
          <a:srgbClr val="00833C">
            <a:alpha val="74118"/>
          </a:srgb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Customer Relationship Management</a:t>
          </a:r>
        </a:p>
      </dsp:txBody>
      <dsp:txXfrm>
        <a:off x="1180960" y="931606"/>
        <a:ext cx="974263" cy="487131"/>
      </dsp:txXfrm>
    </dsp:sp>
    <dsp:sp modelId="{F5F48DA9-FCDD-A743-8ACA-0466DB610802}">
      <dsp:nvSpPr>
        <dsp:cNvPr id="0" name=""/>
        <dsp:cNvSpPr/>
      </dsp:nvSpPr>
      <dsp:spPr>
        <a:xfrm>
          <a:off x="2359819" y="931606"/>
          <a:ext cx="974263" cy="487131"/>
        </a:xfrm>
        <a:prstGeom prst="rect">
          <a:avLst/>
        </a:prstGeom>
        <a:solidFill>
          <a:srgbClr val="00833C">
            <a:alpha val="74118"/>
          </a:srgb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Enterprise Resource Planning</a:t>
          </a:r>
        </a:p>
      </dsp:txBody>
      <dsp:txXfrm>
        <a:off x="2359819" y="931606"/>
        <a:ext cx="974263" cy="487131"/>
      </dsp:txXfrm>
    </dsp:sp>
    <dsp:sp modelId="{A397F7A9-9128-9F49-985D-50F2609EEECA}">
      <dsp:nvSpPr>
        <dsp:cNvPr id="0" name=""/>
        <dsp:cNvSpPr/>
      </dsp:nvSpPr>
      <dsp:spPr>
        <a:xfrm>
          <a:off x="3538678" y="931606"/>
          <a:ext cx="974263" cy="487131"/>
        </a:xfrm>
        <a:prstGeom prst="rect">
          <a:avLst/>
        </a:prstGeom>
        <a:solidFill>
          <a:srgbClr val="00833C">
            <a:alpha val="74118"/>
          </a:srgb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Product Lifecycle Management</a:t>
          </a:r>
        </a:p>
      </dsp:txBody>
      <dsp:txXfrm>
        <a:off x="3538678" y="931606"/>
        <a:ext cx="974263" cy="487131"/>
      </dsp:txXfrm>
    </dsp:sp>
    <dsp:sp modelId="{06FD45C5-05CD-2049-9BE5-4505DB56ADD5}">
      <dsp:nvSpPr>
        <dsp:cNvPr id="0" name=""/>
        <dsp:cNvSpPr/>
      </dsp:nvSpPr>
      <dsp:spPr>
        <a:xfrm>
          <a:off x="4717537" y="931606"/>
          <a:ext cx="974263" cy="487131"/>
        </a:xfrm>
        <a:prstGeom prst="rect">
          <a:avLst/>
        </a:prstGeom>
        <a:solidFill>
          <a:srgbClr val="C00000">
            <a:alpha val="74118"/>
          </a:srgb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Human Capital Management</a:t>
          </a:r>
        </a:p>
      </dsp:txBody>
      <dsp:txXfrm>
        <a:off x="4717537" y="931606"/>
        <a:ext cx="974263" cy="487131"/>
      </dsp:txXfrm>
    </dsp:sp>
    <dsp:sp modelId="{9ACAA897-6B5A-DF41-ACE7-3BAE67DEF920}">
      <dsp:nvSpPr>
        <dsp:cNvPr id="0" name=""/>
        <dsp:cNvSpPr/>
      </dsp:nvSpPr>
      <dsp:spPr>
        <a:xfrm>
          <a:off x="2359819" y="1623334"/>
          <a:ext cx="974263" cy="487131"/>
        </a:xfrm>
        <a:prstGeom prst="rect">
          <a:avLst/>
        </a:prstGeom>
        <a:solidFill>
          <a:srgbClr val="00833C">
            <a:alpha val="74118"/>
          </a:srgb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Payroll and Benefits Management</a:t>
          </a:r>
        </a:p>
      </dsp:txBody>
      <dsp:txXfrm>
        <a:off x="2359819" y="1623334"/>
        <a:ext cx="974263" cy="487131"/>
      </dsp:txXfrm>
    </dsp:sp>
    <dsp:sp modelId="{00CA1D07-CA6A-1D49-BB76-5D256EDA4659}">
      <dsp:nvSpPr>
        <dsp:cNvPr id="0" name=""/>
        <dsp:cNvSpPr/>
      </dsp:nvSpPr>
      <dsp:spPr>
        <a:xfrm>
          <a:off x="3538678" y="1623334"/>
          <a:ext cx="974263" cy="487131"/>
        </a:xfrm>
        <a:prstGeom prst="rect">
          <a:avLst/>
        </a:prstGeom>
        <a:solidFill>
          <a:schemeClr val="accent1">
            <a:lumMod val="60000"/>
            <a:lumOff val="40000"/>
            <a:alpha val="74118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Recruiting and Staffing</a:t>
          </a:r>
        </a:p>
      </dsp:txBody>
      <dsp:txXfrm>
        <a:off x="3538678" y="1623334"/>
        <a:ext cx="974263" cy="487131"/>
      </dsp:txXfrm>
    </dsp:sp>
    <dsp:sp modelId="{1181C450-870F-6C4C-9D2F-04E14C8F9F47}">
      <dsp:nvSpPr>
        <dsp:cNvPr id="0" name=""/>
        <dsp:cNvSpPr/>
      </dsp:nvSpPr>
      <dsp:spPr>
        <a:xfrm>
          <a:off x="3782244" y="2315061"/>
          <a:ext cx="974263" cy="487131"/>
        </a:xfrm>
        <a:prstGeom prst="rect">
          <a:avLst/>
        </a:prstGeom>
        <a:solidFill>
          <a:schemeClr val="accent1">
            <a:lumMod val="40000"/>
            <a:lumOff val="60000"/>
            <a:alpha val="74118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schemeClr val="tx1"/>
              </a:solidFill>
            </a:rPr>
            <a:t>Applicant Tracking Systems</a:t>
          </a:r>
        </a:p>
      </dsp:txBody>
      <dsp:txXfrm>
        <a:off x="3782244" y="2315061"/>
        <a:ext cx="974263" cy="487131"/>
      </dsp:txXfrm>
    </dsp:sp>
    <dsp:sp modelId="{5A89E502-7FC5-6D45-BBBC-9D016F2CDE0B}">
      <dsp:nvSpPr>
        <dsp:cNvPr id="0" name=""/>
        <dsp:cNvSpPr/>
      </dsp:nvSpPr>
      <dsp:spPr>
        <a:xfrm>
          <a:off x="3782244" y="3006788"/>
          <a:ext cx="974263" cy="487131"/>
        </a:xfrm>
        <a:prstGeom prst="rect">
          <a:avLst/>
        </a:prstGeom>
        <a:solidFill>
          <a:schemeClr val="accent1">
            <a:lumMod val="40000"/>
            <a:lumOff val="60000"/>
            <a:alpha val="74118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schemeClr val="tx1"/>
              </a:solidFill>
            </a:rPr>
            <a:t>Candidate Relationship Management</a:t>
          </a:r>
        </a:p>
      </dsp:txBody>
      <dsp:txXfrm>
        <a:off x="3782244" y="3006788"/>
        <a:ext cx="974263" cy="487131"/>
      </dsp:txXfrm>
    </dsp:sp>
    <dsp:sp modelId="{FE6F1F43-E3E4-7D43-B508-11CE6FE57CE3}">
      <dsp:nvSpPr>
        <dsp:cNvPr id="0" name=""/>
        <dsp:cNvSpPr/>
      </dsp:nvSpPr>
      <dsp:spPr>
        <a:xfrm>
          <a:off x="4717537" y="1623334"/>
          <a:ext cx="974263" cy="487131"/>
        </a:xfrm>
        <a:prstGeom prst="rect">
          <a:avLst/>
        </a:prstGeom>
        <a:solidFill>
          <a:srgbClr val="00833C">
            <a:alpha val="74118"/>
          </a:srgb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Workforce Management</a:t>
          </a:r>
        </a:p>
      </dsp:txBody>
      <dsp:txXfrm>
        <a:off x="4717537" y="1623334"/>
        <a:ext cx="974263" cy="487131"/>
      </dsp:txXfrm>
    </dsp:sp>
    <dsp:sp modelId="{3D265C91-2F29-D245-9609-7380CBD785B6}">
      <dsp:nvSpPr>
        <dsp:cNvPr id="0" name=""/>
        <dsp:cNvSpPr/>
      </dsp:nvSpPr>
      <dsp:spPr>
        <a:xfrm>
          <a:off x="5896397" y="1623334"/>
          <a:ext cx="974263" cy="487131"/>
        </a:xfrm>
        <a:prstGeom prst="rect">
          <a:avLst/>
        </a:prstGeom>
        <a:solidFill>
          <a:srgbClr val="00833C">
            <a:alpha val="74118"/>
          </a:srgb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Learning and Development</a:t>
          </a:r>
        </a:p>
      </dsp:txBody>
      <dsp:txXfrm>
        <a:off x="5896397" y="1623334"/>
        <a:ext cx="974263" cy="487131"/>
      </dsp:txXfrm>
    </dsp:sp>
    <dsp:sp modelId="{134AFF30-A81E-A348-8372-071727EDC1D7}">
      <dsp:nvSpPr>
        <dsp:cNvPr id="0" name=""/>
        <dsp:cNvSpPr/>
      </dsp:nvSpPr>
      <dsp:spPr>
        <a:xfrm>
          <a:off x="7075256" y="1623334"/>
          <a:ext cx="974263" cy="487131"/>
        </a:xfrm>
        <a:prstGeom prst="rect">
          <a:avLst/>
        </a:prstGeom>
        <a:solidFill>
          <a:srgbClr val="00833C">
            <a:alpha val="74118"/>
          </a:srgb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Talent Management</a:t>
          </a:r>
        </a:p>
      </dsp:txBody>
      <dsp:txXfrm>
        <a:off x="7075256" y="1623334"/>
        <a:ext cx="974263" cy="48713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Open Sans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Open Sans" charset="0"/>
              </a:defRPr>
            </a:lvl1pPr>
          </a:lstStyle>
          <a:p>
            <a:pPr>
              <a:defRPr/>
            </a:pPr>
            <a:fld id="{59AAF3D2-EDFA-BA42-9460-032E57456FC5}" type="datetimeFigureOut">
              <a:rPr lang="en-US"/>
              <a:pPr>
                <a:defRPr/>
              </a:pPr>
              <a:t>9/14/23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Open Sans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Open Sans" charset="0"/>
              </a:defRPr>
            </a:lvl1pPr>
          </a:lstStyle>
          <a:p>
            <a:pPr>
              <a:defRPr/>
            </a:pPr>
            <a:fld id="{53E6B18D-BC97-A741-A494-5A40B396D86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aseline="0">
                <a:latin typeface="Open Sans" charset="0"/>
                <a:ea typeface="ＭＳ Ｐゴシック" charset="0"/>
                <a:cs typeface="Geneva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aseline="0">
                <a:latin typeface="Open Sans" charset="0"/>
                <a:ea typeface="ＭＳ Ｐゴシック" charset="0"/>
                <a:cs typeface="Geneva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baseline="0">
                <a:latin typeface="Open Sans" charset="0"/>
                <a:ea typeface="ＭＳ Ｐゴシック" charset="0"/>
                <a:cs typeface="Geneva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aseline="0">
                <a:latin typeface="Open Sans" charset="0"/>
              </a:defRPr>
            </a:lvl1pPr>
          </a:lstStyle>
          <a:p>
            <a:pPr>
              <a:defRPr/>
            </a:pPr>
            <a:fld id="{2B24F439-14CB-B64A-A38E-43868DBA8F9B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Open Sans" charset="0"/>
        <a:ea typeface="ＭＳ Ｐゴシック" charset="0"/>
        <a:cs typeface="Geneva" pitchFamily="-110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Open Sans" charset="0"/>
        <a:ea typeface="Geneva" pitchFamily="-110" charset="-128"/>
        <a:cs typeface="Geneva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Open Sans" charset="0"/>
        <a:ea typeface="Geneva" pitchFamily="-110" charset="-128"/>
        <a:cs typeface="Geneva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Open Sans" charset="0"/>
        <a:ea typeface="Geneva" pitchFamily="-110" charset="-128"/>
        <a:cs typeface="Geneva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Open Sans" charset="0"/>
        <a:ea typeface="Geneva" pitchFamily="-110" charset="-128"/>
        <a:cs typeface="Geneva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45 Helvetica Light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45 Helvetica Light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45 Helvetica Light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45 Helvetica Light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45 Helvetica Light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45 Helvetica Light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45 Helvetica Light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45 Helvetica Light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45 Helvetica Light" charset="0"/>
                <a:ea typeface="ＭＳ Ｐゴシック" charset="-128"/>
              </a:defRPr>
            </a:lvl9pPr>
          </a:lstStyle>
          <a:p>
            <a:fld id="{A4676FBE-E17B-9F40-B294-2A0EC4B80004}" type="slidenum">
              <a:rPr lang="en-US" altLang="x-none" sz="1200">
                <a:latin typeface="Open Sans" charset="0"/>
              </a:rPr>
              <a:pPr/>
              <a:t>1</a:t>
            </a:fld>
            <a:endParaRPr lang="en-US" altLang="x-none" sz="1200">
              <a:latin typeface="Open Sans" charset="0"/>
            </a:endParaRPr>
          </a:p>
        </p:txBody>
      </p:sp>
      <p:sp>
        <p:nvSpPr>
          <p:cNvPr id="6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x-none" dirty="0">
              <a:ea typeface="ＭＳ Ｐゴシック" charset="-128"/>
              <a:cs typeface="Genev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2755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7B83B65-224F-8F49-BBA7-9F13914C69A0}" type="slidenum">
              <a:rPr lang="en-US" altLang="en-US"/>
              <a:pPr>
                <a:defRPr/>
              </a:pPr>
              <a:t>23</a:t>
            </a:fld>
            <a:endParaRPr lang="en-US" altLang="en-US"/>
          </a:p>
        </p:txBody>
      </p:sp>
      <p:sp>
        <p:nvSpPr>
          <p:cNvPr id="14356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56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30250" y="4559300"/>
            <a:ext cx="5854700" cy="4321175"/>
          </a:xfrm>
        </p:spPr>
        <p:txBody>
          <a:bodyPr lIns="84308" tIns="42155" rIns="84308" bIns="42155"/>
          <a:lstStyle/>
          <a:p>
            <a:pPr eaLnBrk="1" hangingPunct="1">
              <a:defRPr/>
            </a:pPr>
            <a:endParaRPr lang="en-US" altLang="en-US" dirty="0"/>
          </a:p>
          <a:p>
            <a:pPr eaLnBrk="1" hangingPunct="1">
              <a:defRPr/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543095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667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7B83B65-224F-8F49-BBA7-9F13914C69A0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  <a:cs typeface="+mn-cs"/>
              </a:rPr>
              <a:pPr marL="0" marR="0" lvl="0" indent="0" algn="r" defTabSz="96678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-128"/>
              <a:cs typeface="+mn-cs"/>
            </a:endParaRPr>
          </a:p>
        </p:txBody>
      </p:sp>
      <p:sp>
        <p:nvSpPr>
          <p:cNvPr id="14356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56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30250" y="4559300"/>
            <a:ext cx="5854700" cy="4321175"/>
          </a:xfrm>
        </p:spPr>
        <p:txBody>
          <a:bodyPr lIns="84308" tIns="42155" rIns="84308" bIns="42155"/>
          <a:lstStyle/>
          <a:p>
            <a:pPr eaLnBrk="1" hangingPunct="1">
              <a:defRPr/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5908634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1F5AB99-04E8-5B43-AF3E-1913E146472C}" type="slidenum">
              <a:rPr lang="en-US" altLang="en-US"/>
              <a:pPr>
                <a:defRPr/>
              </a:pPr>
              <a:t>25</a:t>
            </a:fld>
            <a:endParaRPr lang="en-US" altLang="en-US"/>
          </a:p>
        </p:txBody>
      </p:sp>
      <p:sp>
        <p:nvSpPr>
          <p:cNvPr id="14376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76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30250" y="4559300"/>
            <a:ext cx="5854700" cy="4321175"/>
          </a:xfrm>
        </p:spPr>
        <p:txBody>
          <a:bodyPr lIns="84308" tIns="42155" rIns="84308" bIns="42155"/>
          <a:lstStyle/>
          <a:p>
            <a:pPr eaLnBrk="1" hangingPunct="1">
              <a:defRPr/>
            </a:pPr>
            <a:endParaRPr lang="en-US" altLang="en-US" dirty="0"/>
          </a:p>
          <a:p>
            <a:pPr eaLnBrk="1" hangingPunct="1">
              <a:defRPr/>
            </a:pPr>
            <a:endParaRPr lang="en-US" altLang="en-US" dirty="0"/>
          </a:p>
          <a:p>
            <a:pPr eaLnBrk="1" hangingPunct="1">
              <a:defRPr/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9667836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B24F439-14CB-B64A-A38E-43868DBA8F9B}" type="slidenum">
              <a:rPr lang="en-US" altLang="x-none" smtClean="0"/>
              <a:pPr>
                <a:defRPr/>
              </a:pPr>
              <a:t>30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2231643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B24F439-14CB-B64A-A38E-43868DBA8F9B}" type="slidenum">
              <a:rPr lang="en-US" altLang="x-none" smtClean="0"/>
              <a:pPr>
                <a:defRPr/>
              </a:pPr>
              <a:t>31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7218724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B24F439-14CB-B64A-A38E-43868DBA8F9B}" type="slidenum">
              <a:rPr lang="en-US" altLang="x-none" smtClean="0"/>
              <a:pPr>
                <a:defRPr/>
              </a:pPr>
              <a:t>33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3352095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Rectangle 7">
            <a:extLst>
              <a:ext uri="{FF2B5EF4-FFF2-40B4-BE49-F238E27FC236}">
                <a16:creationId xmlns:a16="http://schemas.microsoft.com/office/drawing/2014/main" id="{97E18A4E-565E-B243-8104-C4E09898F4E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66788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66788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66788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66788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52F22A36-6B00-1347-B2B8-2FEFD43B66E4}" type="slidenum">
              <a:rPr lang="en-US" altLang="en-US" b="0" smtClean="0"/>
              <a:pPr/>
              <a:t>35</a:t>
            </a:fld>
            <a:endParaRPr lang="en-US" altLang="en-US" b="0"/>
          </a:p>
        </p:txBody>
      </p:sp>
      <p:sp>
        <p:nvSpPr>
          <p:cNvPr id="49154" name="Rectangle 2">
            <a:extLst>
              <a:ext uri="{FF2B5EF4-FFF2-40B4-BE49-F238E27FC236}">
                <a16:creationId xmlns:a16="http://schemas.microsoft.com/office/drawing/2014/main" id="{EFCE15C8-46E6-5642-AA70-FF5C2C995D3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8788" y="720725"/>
            <a:ext cx="6400800" cy="3600450"/>
          </a:xfrm>
          <a:ln/>
        </p:spPr>
      </p:sp>
      <p:sp>
        <p:nvSpPr>
          <p:cNvPr id="49155" name="Rectangle 3">
            <a:extLst>
              <a:ext uri="{FF2B5EF4-FFF2-40B4-BE49-F238E27FC236}">
                <a16:creationId xmlns:a16="http://schemas.microsoft.com/office/drawing/2014/main" id="{1C44511E-F465-A84D-A4B5-438995B9110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 dirty="0">
                <a:latin typeface="Arial" panose="020B0604020202020204" pitchFamily="34" charset="0"/>
                <a:ea typeface="ＭＳ Ｐゴシック" panose="020B0600070205080204" pitchFamily="34" charset="-128"/>
              </a:rPr>
              <a:t>Your product needs to stand out. Not in trivial ways but on the the unique benefits it provides to customers.</a:t>
            </a:r>
          </a:p>
        </p:txBody>
      </p:sp>
    </p:spTree>
    <p:extLst>
      <p:ext uri="{BB962C8B-B14F-4D97-AF65-F5344CB8AC3E}">
        <p14:creationId xmlns:p14="http://schemas.microsoft.com/office/powerpoint/2010/main" val="19822617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B24F439-14CB-B64A-A38E-43868DBA8F9B}" type="slidenum">
              <a:rPr lang="en-US" altLang="x-none" smtClean="0"/>
              <a:pPr>
                <a:defRPr/>
              </a:pPr>
              <a:t>49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1351182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B24F439-14CB-B64A-A38E-43868DBA8F9B}" type="slidenum">
              <a:rPr lang="en-US" altLang="x-none" smtClean="0"/>
              <a:pPr>
                <a:defRPr/>
              </a:pPr>
              <a:t>51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1400777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B24F439-14CB-B64A-A38E-43868DBA8F9B}" type="slidenum">
              <a:rPr lang="en-US" altLang="x-none" smtClean="0"/>
              <a:pPr>
                <a:defRPr/>
              </a:pPr>
              <a:t>53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0955651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  <a:buFont typeface="Wingdings" pitchFamily="2" charset="2"/>
              <a:buChar char="ü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2FAB499-0509-D541-A3F8-5890D2AE1215}" type="slidenum">
              <a:rPr lang="en-US" altLang="en-US" smtClean="0"/>
              <a:pPr>
                <a:defRPr/>
              </a:pPr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6563015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5" name="Rectangle 7">
            <a:extLst>
              <a:ext uri="{FF2B5EF4-FFF2-40B4-BE49-F238E27FC236}">
                <a16:creationId xmlns:a16="http://schemas.microsoft.com/office/drawing/2014/main" id="{DADFC61F-6B07-9F46-BF20-7697B9AA1B7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66788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66788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66788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66788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5F89C66-C4F0-CA48-8557-7CAE99261B98}" type="slidenum">
              <a:rPr lang="en-US" altLang="en-US" b="0" smtClean="0"/>
              <a:pPr/>
              <a:t>54</a:t>
            </a:fld>
            <a:endParaRPr lang="en-US" altLang="en-US" b="0"/>
          </a:p>
        </p:txBody>
      </p:sp>
      <p:sp>
        <p:nvSpPr>
          <p:cNvPr id="93186" name="Rectangle 2">
            <a:extLst>
              <a:ext uri="{FF2B5EF4-FFF2-40B4-BE49-F238E27FC236}">
                <a16:creationId xmlns:a16="http://schemas.microsoft.com/office/drawing/2014/main" id="{0BF9462F-8272-1649-A3F6-FF087A74E0E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8788" y="720725"/>
            <a:ext cx="6400800" cy="3600450"/>
          </a:xfrm>
          <a:ln/>
        </p:spPr>
      </p:sp>
      <p:sp>
        <p:nvSpPr>
          <p:cNvPr id="93187" name="Rectangle 3">
            <a:extLst>
              <a:ext uri="{FF2B5EF4-FFF2-40B4-BE49-F238E27FC236}">
                <a16:creationId xmlns:a16="http://schemas.microsoft.com/office/drawing/2014/main" id="{C6A331B5-9650-8248-B3E6-7B85EB035D8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Create a positioning map with the current competition and your product (2 to 3 + 1)</a:t>
            </a:r>
          </a:p>
          <a:p>
            <a:pPr eaLnBrk="1" hangingPunct="1"/>
            <a:endParaRPr lang="en-US" altLang="en-US" dirty="0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1532295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5" name="Rectangle 7">
            <a:extLst>
              <a:ext uri="{FF2B5EF4-FFF2-40B4-BE49-F238E27FC236}">
                <a16:creationId xmlns:a16="http://schemas.microsoft.com/office/drawing/2014/main" id="{DADFC61F-6B07-9F46-BF20-7697B9AA1B7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66788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66788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66788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66788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5F89C66-C4F0-CA48-8557-7CAE99261B98}" type="slidenum">
              <a:rPr lang="en-US" altLang="en-US" b="0" smtClean="0"/>
              <a:pPr/>
              <a:t>55</a:t>
            </a:fld>
            <a:endParaRPr lang="en-US" altLang="en-US" b="0"/>
          </a:p>
        </p:txBody>
      </p:sp>
      <p:sp>
        <p:nvSpPr>
          <p:cNvPr id="93186" name="Rectangle 2">
            <a:extLst>
              <a:ext uri="{FF2B5EF4-FFF2-40B4-BE49-F238E27FC236}">
                <a16:creationId xmlns:a16="http://schemas.microsoft.com/office/drawing/2014/main" id="{0BF9462F-8272-1649-A3F6-FF087A74E0E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8788" y="720725"/>
            <a:ext cx="6400800" cy="3600450"/>
          </a:xfrm>
          <a:ln/>
        </p:spPr>
      </p:sp>
      <p:sp>
        <p:nvSpPr>
          <p:cNvPr id="93187" name="Rectangle 3">
            <a:extLst>
              <a:ext uri="{FF2B5EF4-FFF2-40B4-BE49-F238E27FC236}">
                <a16:creationId xmlns:a16="http://schemas.microsoft.com/office/drawing/2014/main" id="{C6A331B5-9650-8248-B3E6-7B85EB035D8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Create a positioning map with the current competition and your product (2 to 3 + 1)</a:t>
            </a:r>
          </a:p>
          <a:p>
            <a:pPr eaLnBrk="1" hangingPunct="1"/>
            <a:endParaRPr lang="en-US" altLang="en-US" dirty="0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1532295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Rectangle 7">
            <a:extLst>
              <a:ext uri="{FF2B5EF4-FFF2-40B4-BE49-F238E27FC236}">
                <a16:creationId xmlns:a16="http://schemas.microsoft.com/office/drawing/2014/main" id="{EA237B56-2861-B243-BBD8-0977C362F4E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66788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66788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66788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66788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AFC909AC-9B74-B140-9DFE-31506BBBAE23}" type="slidenum">
              <a:rPr lang="en-US" altLang="en-US" b="0" smtClean="0"/>
              <a:pPr/>
              <a:t>56</a:t>
            </a:fld>
            <a:endParaRPr lang="en-US" altLang="en-US" b="0"/>
          </a:p>
        </p:txBody>
      </p:sp>
      <p:sp>
        <p:nvSpPr>
          <p:cNvPr id="113666" name="Rectangle 2">
            <a:extLst>
              <a:ext uri="{FF2B5EF4-FFF2-40B4-BE49-F238E27FC236}">
                <a16:creationId xmlns:a16="http://schemas.microsoft.com/office/drawing/2014/main" id="{2CA14C55-5851-6C4A-AE02-6C6A3379D3C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8788" y="720725"/>
            <a:ext cx="6400800" cy="3600450"/>
          </a:xfrm>
          <a:ln/>
        </p:spPr>
      </p:sp>
      <p:sp>
        <p:nvSpPr>
          <p:cNvPr id="113667" name="Rectangle 3">
            <a:extLst>
              <a:ext uri="{FF2B5EF4-FFF2-40B4-BE49-F238E27FC236}">
                <a16:creationId xmlns:a16="http://schemas.microsoft.com/office/drawing/2014/main" id="{E9C7B0C1-21BD-2140-94D6-0475A853DBF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 dirty="0">
                <a:latin typeface="Arial" panose="020B0604020202020204" pitchFamily="34" charset="0"/>
                <a:ea typeface="ＭＳ Ｐゴシック" panose="020B0600070205080204" pitchFamily="34" charset="-128"/>
              </a:rPr>
              <a:t>Short  haul 600-800 miles</a:t>
            </a:r>
          </a:p>
        </p:txBody>
      </p:sp>
    </p:spTree>
    <p:extLst>
      <p:ext uri="{BB962C8B-B14F-4D97-AF65-F5344CB8AC3E}">
        <p14:creationId xmlns:p14="http://schemas.microsoft.com/office/powerpoint/2010/main" val="161483277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5" name="Rectangle 7">
            <a:extLst>
              <a:ext uri="{FF2B5EF4-FFF2-40B4-BE49-F238E27FC236}">
                <a16:creationId xmlns:a16="http://schemas.microsoft.com/office/drawing/2014/main" id="{DADFC61F-6B07-9F46-BF20-7697B9AA1B7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66788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66788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66788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66788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5F89C66-C4F0-CA48-8557-7CAE99261B98}" type="slidenum">
              <a:rPr lang="en-US" altLang="en-US" b="0" smtClean="0"/>
              <a:pPr/>
              <a:t>60</a:t>
            </a:fld>
            <a:endParaRPr lang="en-US" altLang="en-US" b="0"/>
          </a:p>
        </p:txBody>
      </p:sp>
      <p:sp>
        <p:nvSpPr>
          <p:cNvPr id="93186" name="Rectangle 2">
            <a:extLst>
              <a:ext uri="{FF2B5EF4-FFF2-40B4-BE49-F238E27FC236}">
                <a16:creationId xmlns:a16="http://schemas.microsoft.com/office/drawing/2014/main" id="{0BF9462F-8272-1649-A3F6-FF087A74E0E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8788" y="720725"/>
            <a:ext cx="6400800" cy="3600450"/>
          </a:xfrm>
          <a:ln/>
        </p:spPr>
      </p:sp>
      <p:sp>
        <p:nvSpPr>
          <p:cNvPr id="93187" name="Rectangle 3">
            <a:extLst>
              <a:ext uri="{FF2B5EF4-FFF2-40B4-BE49-F238E27FC236}">
                <a16:creationId xmlns:a16="http://schemas.microsoft.com/office/drawing/2014/main" id="{C6A331B5-9650-8248-B3E6-7B85EB035D8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dirty="0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7359999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B24F439-14CB-B64A-A38E-43868DBA8F9B}" type="slidenum">
              <a:rPr lang="en-US" altLang="x-none" smtClean="0"/>
              <a:pPr>
                <a:defRPr/>
              </a:pPr>
              <a:t>62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07381733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B24F439-14CB-B64A-A38E-43868DBA8F9B}" type="slidenum">
              <a:rPr lang="en-US" altLang="x-none" smtClean="0"/>
              <a:pPr>
                <a:defRPr/>
              </a:pPr>
              <a:t>63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82032748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5" name="Rectangle 7">
            <a:extLst>
              <a:ext uri="{FF2B5EF4-FFF2-40B4-BE49-F238E27FC236}">
                <a16:creationId xmlns:a16="http://schemas.microsoft.com/office/drawing/2014/main" id="{DADFC61F-6B07-9F46-BF20-7697B9AA1B7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66788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66788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66788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66788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5F89C66-C4F0-CA48-8557-7CAE99261B98}" type="slidenum">
              <a:rPr lang="en-US" altLang="en-US" b="0" smtClean="0"/>
              <a:pPr/>
              <a:t>64</a:t>
            </a:fld>
            <a:endParaRPr lang="en-US" altLang="en-US" b="0"/>
          </a:p>
        </p:txBody>
      </p:sp>
      <p:sp>
        <p:nvSpPr>
          <p:cNvPr id="93186" name="Rectangle 2">
            <a:extLst>
              <a:ext uri="{FF2B5EF4-FFF2-40B4-BE49-F238E27FC236}">
                <a16:creationId xmlns:a16="http://schemas.microsoft.com/office/drawing/2014/main" id="{0BF9462F-8272-1649-A3F6-FF087A74E0E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8788" y="720725"/>
            <a:ext cx="6400800" cy="3600450"/>
          </a:xfrm>
          <a:ln/>
        </p:spPr>
      </p:sp>
      <p:sp>
        <p:nvSpPr>
          <p:cNvPr id="93187" name="Rectangle 3">
            <a:extLst>
              <a:ext uri="{FF2B5EF4-FFF2-40B4-BE49-F238E27FC236}">
                <a16:creationId xmlns:a16="http://schemas.microsoft.com/office/drawing/2014/main" id="{C6A331B5-9650-8248-B3E6-7B85EB035D8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dirty="0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862781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B24F439-14CB-B64A-A38E-43868DBA8F9B}" type="slidenum">
              <a:rPr lang="en-US" altLang="x-none" smtClean="0"/>
              <a:pPr>
                <a:defRPr/>
              </a:pPr>
              <a:t>8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0839884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8D5F4CE-B29C-9144-9D43-05FDF84E5CCD}" type="slidenum">
              <a:rPr lang="en-US" altLang="en-US"/>
              <a:pPr>
                <a:defRPr/>
              </a:pPr>
              <a:t>9</a:t>
            </a:fld>
            <a:endParaRPr lang="en-US" altLang="en-US"/>
          </a:p>
        </p:txBody>
      </p:sp>
      <p:sp>
        <p:nvSpPr>
          <p:cNvPr id="16547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547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617320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8D5F4CE-B29C-9144-9D43-05FDF84E5CCD}" type="slidenum">
              <a:rPr lang="en-US" altLang="en-US"/>
              <a:pPr>
                <a:defRPr/>
              </a:pPr>
              <a:t>10</a:t>
            </a:fld>
            <a:endParaRPr lang="en-US" altLang="en-US"/>
          </a:p>
        </p:txBody>
      </p:sp>
      <p:sp>
        <p:nvSpPr>
          <p:cNvPr id="16547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547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617320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B24F439-14CB-B64A-A38E-43868DBA8F9B}" type="slidenum">
              <a:rPr lang="en-US" altLang="x-none" smtClean="0"/>
              <a:pPr>
                <a:defRPr/>
              </a:pPr>
              <a:t>12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7702505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AEB647-806A-49E4-AF35-9F53782DF63B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5455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B24F439-14CB-B64A-A38E-43868DBA8F9B}" type="slidenum">
              <a:rPr lang="en-US" altLang="x-none" smtClean="0"/>
              <a:pPr>
                <a:defRPr/>
              </a:pPr>
              <a:t>16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2238999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9B2E441-10C3-0D40-8F60-06DFB5549971}" type="slidenum">
              <a:rPr lang="en-US" altLang="en-US" smtClean="0"/>
              <a:pPr>
                <a:defRPr/>
              </a:pPr>
              <a:t>20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823899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ChangeArrowheads="1"/>
          </p:cNvSpPr>
          <p:nvPr/>
        </p:nvSpPr>
        <p:spPr bwMode="auto">
          <a:xfrm>
            <a:off x="0" y="0"/>
            <a:ext cx="9144000" cy="5143500"/>
          </a:xfrm>
          <a:prstGeom prst="rect">
            <a:avLst/>
          </a:prstGeom>
          <a:solidFill>
            <a:srgbClr val="BB002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45 Helvetica Light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45 Helvetica Light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45 Helvetica Light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45 Helvetica Light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45 Helvetica Light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45 Helvetica Light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45 Helvetica Light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45 Helvetica Light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45 Helvetica Light" charset="0"/>
                <a:ea typeface="ＭＳ Ｐゴシック" charset="-128"/>
              </a:defRPr>
            </a:lvl9pPr>
          </a:lstStyle>
          <a:p>
            <a:pPr>
              <a:defRPr/>
            </a:pPr>
            <a:endParaRPr lang="x-none" altLang="x-none" sz="2400">
              <a:latin typeface="Open Sans Regular" charset="0"/>
            </a:endParaRPr>
          </a:p>
        </p:txBody>
      </p:sp>
      <p:pic>
        <p:nvPicPr>
          <p:cNvPr id="3" name="Picture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09800" y="895350"/>
            <a:ext cx="342900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6" descr="_Plaid-Digital_FINAL-NEW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7202" y="0"/>
            <a:ext cx="790575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5"/>
          <p:cNvSpPr>
            <a:spLocks noChangeArrowheads="1"/>
          </p:cNvSpPr>
          <p:nvPr userDrawn="1"/>
        </p:nvSpPr>
        <p:spPr bwMode="auto">
          <a:xfrm>
            <a:off x="0" y="0"/>
            <a:ext cx="9144000" cy="5143500"/>
          </a:xfrm>
          <a:prstGeom prst="rect">
            <a:avLst/>
          </a:prstGeom>
          <a:solidFill>
            <a:srgbClr val="BB002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45 Helvetica Light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45 Helvetica Light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45 Helvetica Light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45 Helvetica Light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45 Helvetica Light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45 Helvetica Light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45 Helvetica Light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45 Helvetica Light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45 Helvetica Light" charset="0"/>
                <a:ea typeface="ＭＳ Ｐゴシック" charset="-128"/>
              </a:defRPr>
            </a:lvl9pPr>
          </a:lstStyle>
          <a:p>
            <a:pPr>
              <a:defRPr/>
            </a:pPr>
            <a:endParaRPr lang="x-none" altLang="x-none" sz="2400">
              <a:latin typeface="Open Sans Regular" charset="0"/>
            </a:endParaRPr>
          </a:p>
        </p:txBody>
      </p:sp>
      <p:pic>
        <p:nvPicPr>
          <p:cNvPr id="6" name="Picture 1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09800" y="895350"/>
            <a:ext cx="342900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12" descr="_Plaid-Digital_FINAL-NEW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7202" y="0"/>
            <a:ext cx="790575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093143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6131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457200" y="1200150"/>
            <a:ext cx="8229600" cy="3429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81116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457200" y="1200150"/>
            <a:ext cx="3962400" cy="3429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4727448" y="1212300"/>
            <a:ext cx="3959352" cy="3429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82859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457200" y="1200150"/>
            <a:ext cx="2590800" cy="3429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Content Placeholder 3"/>
          <p:cNvSpPr>
            <a:spLocks noGrp="1"/>
          </p:cNvSpPr>
          <p:nvPr>
            <p:ph sz="quarter" idx="11"/>
          </p:nvPr>
        </p:nvSpPr>
        <p:spPr>
          <a:xfrm>
            <a:off x="3276600" y="1200150"/>
            <a:ext cx="2590800" cy="3429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3"/>
          <p:cNvSpPr>
            <a:spLocks noGrp="1"/>
          </p:cNvSpPr>
          <p:nvPr>
            <p:ph sz="quarter" idx="12"/>
          </p:nvPr>
        </p:nvSpPr>
        <p:spPr>
          <a:xfrm>
            <a:off x="6096000" y="1200150"/>
            <a:ext cx="2590800" cy="3429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71100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457200" y="1200150"/>
            <a:ext cx="1905000" cy="3429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3"/>
          <p:cNvSpPr>
            <a:spLocks noGrp="1"/>
          </p:cNvSpPr>
          <p:nvPr>
            <p:ph sz="quarter" idx="11"/>
          </p:nvPr>
        </p:nvSpPr>
        <p:spPr>
          <a:xfrm>
            <a:off x="2565400" y="1200150"/>
            <a:ext cx="1905000" cy="3429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12"/>
          </p:nvPr>
        </p:nvSpPr>
        <p:spPr>
          <a:xfrm>
            <a:off x="4673600" y="1200150"/>
            <a:ext cx="1905000" cy="3429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13"/>
          </p:nvPr>
        </p:nvSpPr>
        <p:spPr>
          <a:xfrm>
            <a:off x="6781800" y="1200150"/>
            <a:ext cx="1905000" cy="3429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990645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833381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1" y="1401856"/>
            <a:ext cx="7770813" cy="3192767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4803E-5DA0-5749-89FA-1CC0C924FEDE}" type="datetime3">
              <a:rPr lang="en-US" smtClean="0"/>
              <a:t>14 September 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3976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_Plaid-Digital_FINAL-NEW.png"/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5400000">
            <a:off x="3798889" y="1046163"/>
            <a:ext cx="60325" cy="7658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3" descr="_Plaid-Digital_FINAL-NEW.png"/>
          <p:cNvPicPr>
            <a:picLocks noChangeAspect="1"/>
          </p:cNvPicPr>
          <p:nvPr userDrawn="1"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5400000">
            <a:off x="3798889" y="1046163"/>
            <a:ext cx="60325" cy="7658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0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361950"/>
            <a:ext cx="8229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Click to edit Master title style</a:t>
            </a:r>
          </a:p>
        </p:txBody>
      </p:sp>
      <p:sp>
        <p:nvSpPr>
          <p:cNvPr id="103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200150"/>
            <a:ext cx="8229600" cy="350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Click to edit Master text styles</a:t>
            </a:r>
          </a:p>
          <a:p>
            <a:pPr lvl="1"/>
            <a:r>
              <a:rPr lang="en-US" altLang="x-none"/>
              <a:t>Second level</a:t>
            </a:r>
          </a:p>
          <a:p>
            <a:pPr lvl="2"/>
            <a:r>
              <a:rPr lang="en-US" altLang="x-none"/>
              <a:t>Third level</a:t>
            </a:r>
          </a:p>
          <a:p>
            <a:pPr lvl="3"/>
            <a:r>
              <a:rPr lang="en-US" altLang="x-none"/>
              <a:t>Fourth level</a:t>
            </a:r>
          </a:p>
          <a:p>
            <a:pPr lvl="4"/>
            <a:r>
              <a:rPr lang="en-US" altLang="x-none"/>
              <a:t>Fifth level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72400" y="4248150"/>
            <a:ext cx="1154590" cy="736392"/>
          </a:xfrm>
          <a:prstGeom prst="rect">
            <a:avLst/>
          </a:prstGeom>
        </p:spPr>
      </p:pic>
      <p:sp>
        <p:nvSpPr>
          <p:cNvPr id="7" name="Slide Number">
            <a:extLst>
              <a:ext uri="{FF2B5EF4-FFF2-40B4-BE49-F238E27FC236}">
                <a16:creationId xmlns:a16="http://schemas.microsoft.com/office/drawing/2014/main" id="{51D83416-00FF-7E42-B8E5-8A7EE0EDCA91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081935" y="6400414"/>
            <a:ext cx="271867" cy="276999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Open Sans Regular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ADBF4EFE-C980-B844-B5ED-B8094C71D895}"/>
              </a:ext>
            </a:extLst>
          </p:cNvPr>
          <p:cNvSpPr txBox="1">
            <a:spLocks/>
          </p:cNvSpPr>
          <p:nvPr userDrawn="1"/>
        </p:nvSpPr>
        <p:spPr>
          <a:xfrm>
            <a:off x="11234336" y="6552813"/>
            <a:ext cx="271867" cy="276999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rgbClr val="888888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Open Sans Regular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45 Helvetica Light" charset="0"/>
                <a:ea typeface="ＭＳ Ｐゴシック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45 Helvetica Light" charset="0"/>
                <a:ea typeface="ＭＳ Ｐゴシック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45 Helvetica Light" charset="0"/>
                <a:ea typeface="ＭＳ Ｐゴシック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45 Helvetica Light" charset="0"/>
                <a:ea typeface="ＭＳ Ｐゴシック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45 Helvetica Light" charset="0"/>
                <a:ea typeface="ＭＳ Ｐゴシック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45 Helvetica Light" charset="0"/>
                <a:ea typeface="ＭＳ Ｐゴシック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45 Helvetica Light" charset="0"/>
                <a:ea typeface="ＭＳ Ｐゴシック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45 Helvetica Light" charset="0"/>
                <a:ea typeface="ＭＳ Ｐゴシック" charset="-128"/>
                <a:cs typeface="+mn-cs"/>
              </a:defRPr>
            </a:lvl9pPr>
          </a:lstStyle>
          <a:p>
            <a:fld id="{86CB4B4D-7CA3-9044-876B-883B54F8677D}" type="slidenum">
              <a:rPr lang="en-US" sz="1200" smtClean="0"/>
              <a:pPr/>
              <a:t>‹#›</a:t>
            </a:fld>
            <a:endParaRPr lang="en-US" sz="1200" dirty="0"/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7BE7423C-EEE2-3F45-8EF7-78515AA765E4}"/>
              </a:ext>
            </a:extLst>
          </p:cNvPr>
          <p:cNvSpPr txBox="1">
            <a:spLocks/>
          </p:cNvSpPr>
          <p:nvPr userDrawn="1"/>
        </p:nvSpPr>
        <p:spPr>
          <a:xfrm>
            <a:off x="11386736" y="6705213"/>
            <a:ext cx="271867" cy="276999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rgbClr val="888888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Open Sans Regular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45 Helvetica Light" charset="0"/>
                <a:ea typeface="ＭＳ Ｐゴシック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45 Helvetica Light" charset="0"/>
                <a:ea typeface="ＭＳ Ｐゴシック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45 Helvetica Light" charset="0"/>
                <a:ea typeface="ＭＳ Ｐゴシック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45 Helvetica Light" charset="0"/>
                <a:ea typeface="ＭＳ Ｐゴシック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45 Helvetica Light" charset="0"/>
                <a:ea typeface="ＭＳ Ｐゴシック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45 Helvetica Light" charset="0"/>
                <a:ea typeface="ＭＳ Ｐゴシック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45 Helvetica Light" charset="0"/>
                <a:ea typeface="ＭＳ Ｐゴシック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45 Helvetica Light" charset="0"/>
                <a:ea typeface="ＭＳ Ｐゴシック" charset="-128"/>
                <a:cs typeface="+mn-cs"/>
              </a:defRPr>
            </a:lvl9pPr>
          </a:lstStyle>
          <a:p>
            <a:fld id="{86CB4B4D-7CA3-9044-876B-883B54F8677D}" type="slidenum">
              <a:rPr lang="en-US" sz="1200" smtClean="0"/>
              <a:pPr/>
              <a:t>‹#›</a:t>
            </a:fld>
            <a:endParaRPr lang="en-US" sz="1200" dirty="0"/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4C78D2C9-EC69-C447-A43E-74428D9672F5}"/>
              </a:ext>
            </a:extLst>
          </p:cNvPr>
          <p:cNvSpPr txBox="1">
            <a:spLocks/>
          </p:cNvSpPr>
          <p:nvPr userDrawn="1"/>
        </p:nvSpPr>
        <p:spPr>
          <a:xfrm>
            <a:off x="11539136" y="6857613"/>
            <a:ext cx="271867" cy="276999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rgbClr val="888888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Open Sans Regular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45 Helvetica Light" charset="0"/>
                <a:ea typeface="ＭＳ Ｐゴシック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45 Helvetica Light" charset="0"/>
                <a:ea typeface="ＭＳ Ｐゴシック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45 Helvetica Light" charset="0"/>
                <a:ea typeface="ＭＳ Ｐゴシック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45 Helvetica Light" charset="0"/>
                <a:ea typeface="ＭＳ Ｐゴシック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45 Helvetica Light" charset="0"/>
                <a:ea typeface="ＭＳ Ｐゴシック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45 Helvetica Light" charset="0"/>
                <a:ea typeface="ＭＳ Ｐゴシック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45 Helvetica Light" charset="0"/>
                <a:ea typeface="ＭＳ Ｐゴシック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45 Helvetica Light" charset="0"/>
                <a:ea typeface="ＭＳ Ｐゴシック" charset="-128"/>
                <a:cs typeface="+mn-cs"/>
              </a:defRPr>
            </a:lvl9pPr>
          </a:lstStyle>
          <a:p>
            <a:fld id="{86CB4B4D-7CA3-9044-876B-883B54F8677D}" type="slidenum">
              <a:rPr lang="en-US" sz="1200" smtClean="0"/>
              <a:pPr/>
              <a:t>‹#›</a:t>
            </a:fld>
            <a:endParaRPr lang="en-US" sz="1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71E7F3-AD6C-224E-BD90-D1A35CEDCAE6}"/>
              </a:ext>
            </a:extLst>
          </p:cNvPr>
          <p:cNvSpPr txBox="1"/>
          <p:nvPr userDrawn="1"/>
        </p:nvSpPr>
        <p:spPr>
          <a:xfrm>
            <a:off x="8534400" y="100340"/>
            <a:ext cx="5068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86CB4B4D-7CA3-9044-876B-883B54F8677D}" type="slidenum">
              <a:rPr lang="en-US" sz="11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 algn="r"/>
              <a:t>‹#›</a:t>
            </a:fld>
            <a:endParaRPr 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25" r:id="rId1"/>
    <p:sldLayoutId id="2147483819" r:id="rId2"/>
    <p:sldLayoutId id="2147483820" r:id="rId3"/>
    <p:sldLayoutId id="2147483821" r:id="rId4"/>
    <p:sldLayoutId id="2147483822" r:id="rId5"/>
    <p:sldLayoutId id="2147483823" r:id="rId6"/>
    <p:sldLayoutId id="2147483824" r:id="rId7"/>
    <p:sldLayoutId id="2147483826" r:id="rId8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Open Sans" charset="0"/>
          <a:ea typeface="Open Sans" charset="0"/>
          <a:cs typeface="Open Sans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Open Sans" charset="0"/>
          <a:ea typeface="Open Sans" charset="0"/>
          <a:cs typeface="Open Sans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Open Sans" charset="0"/>
          <a:ea typeface="Open Sans" charset="0"/>
          <a:cs typeface="Open Sans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Open Sans" charset="0"/>
          <a:ea typeface="Open Sans" charset="0"/>
          <a:cs typeface="Open Sans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Open Sans" charset="0"/>
          <a:ea typeface="Open Sans" charset="0"/>
          <a:cs typeface="Open Sans" charset="0"/>
        </a:defRPr>
      </a:lvl5pPr>
      <a:lvl6pPr marL="457189"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Times" pitchFamily="-110" charset="0"/>
          <a:ea typeface="Osaka" pitchFamily="-110" charset="-128"/>
          <a:cs typeface="Osaka" pitchFamily="-110" charset="-128"/>
        </a:defRPr>
      </a:lvl6pPr>
      <a:lvl7pPr marL="914378"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Times" pitchFamily="-110" charset="0"/>
          <a:ea typeface="Osaka" pitchFamily="-110" charset="-128"/>
          <a:cs typeface="Osaka" pitchFamily="-110" charset="-128"/>
        </a:defRPr>
      </a:lvl7pPr>
      <a:lvl8pPr marL="1371566"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Times" pitchFamily="-110" charset="0"/>
          <a:ea typeface="Osaka" pitchFamily="-110" charset="-128"/>
          <a:cs typeface="Osaka" pitchFamily="-110" charset="-128"/>
        </a:defRPr>
      </a:lvl8pPr>
      <a:lvl9pPr marL="1828754"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Times" pitchFamily="-110" charset="0"/>
          <a:ea typeface="Osaka" pitchFamily="-110" charset="-128"/>
          <a:cs typeface="Osaka" pitchFamily="-110" charset="-128"/>
        </a:defRPr>
      </a:lvl9pPr>
    </p:titleStyle>
    <p:bodyStyle>
      <a:lvl1pPr marL="6350" indent="-6350" algn="l" rtl="0" eaLnBrk="1" fontAlgn="base" hangingPunct="1">
        <a:spcBef>
          <a:spcPts val="600"/>
        </a:spcBef>
        <a:spcAft>
          <a:spcPct val="0"/>
        </a:spcAft>
        <a:defRPr sz="1400">
          <a:solidFill>
            <a:schemeClr val="tx1"/>
          </a:solidFill>
          <a:latin typeface="Open Sans" charset="0"/>
          <a:ea typeface="Open Sans" charset="0"/>
          <a:cs typeface="Open Sans" charset="0"/>
        </a:defRPr>
      </a:lvl1pPr>
      <a:lvl2pPr marL="742931" indent="-285743" algn="l" rtl="0" eaLnBrk="1" fontAlgn="base" hangingPunct="1">
        <a:spcBef>
          <a:spcPts val="600"/>
        </a:spcBef>
        <a:spcAft>
          <a:spcPct val="0"/>
        </a:spcAft>
        <a:buSzPct val="110000"/>
        <a:buFont typeface="Arial" charset="0"/>
        <a:buChar char="•"/>
        <a:defRPr sz="1400">
          <a:solidFill>
            <a:schemeClr val="tx1"/>
          </a:solidFill>
          <a:latin typeface="Open Sans" charset="0"/>
          <a:ea typeface="Open Sans" charset="0"/>
          <a:cs typeface="Open Sans" charset="0"/>
        </a:defRPr>
      </a:lvl2pPr>
      <a:lvl3pPr marL="1200120" indent="-285743" algn="l" rtl="0" eaLnBrk="1" fontAlgn="base" hangingPunct="1">
        <a:spcBef>
          <a:spcPts val="600"/>
        </a:spcBef>
        <a:spcAft>
          <a:spcPct val="0"/>
        </a:spcAft>
        <a:buSzPct val="110000"/>
        <a:buFont typeface=".AppleSystemUIFont" charset="-120"/>
        <a:buChar char="–"/>
        <a:defRPr sz="1400" i="1">
          <a:solidFill>
            <a:schemeClr val="tx1"/>
          </a:solidFill>
          <a:latin typeface="Open Sans" charset="0"/>
          <a:ea typeface="Open Sans" charset="0"/>
          <a:cs typeface="Open Sans" charset="0"/>
        </a:defRPr>
      </a:lvl3pPr>
      <a:lvl4pPr marL="1657309" indent="-285743" algn="l" rtl="0" eaLnBrk="1" fontAlgn="base" hangingPunct="1">
        <a:spcBef>
          <a:spcPts val="600"/>
        </a:spcBef>
        <a:spcAft>
          <a:spcPct val="0"/>
        </a:spcAft>
        <a:buSzPct val="110000"/>
        <a:buFont typeface="Arial" charset="0"/>
        <a:buChar char="•"/>
        <a:defRPr sz="1400">
          <a:solidFill>
            <a:schemeClr val="tx1"/>
          </a:solidFill>
          <a:latin typeface="Open Sans" charset="0"/>
          <a:ea typeface="Open Sans" charset="0"/>
          <a:cs typeface="Open Sans" charset="0"/>
        </a:defRPr>
      </a:lvl4pPr>
      <a:lvl5pPr marL="2057348" indent="-228594" algn="l" rtl="0" eaLnBrk="1" fontAlgn="base" hangingPunct="1">
        <a:spcBef>
          <a:spcPts val="600"/>
        </a:spcBef>
        <a:spcAft>
          <a:spcPct val="0"/>
        </a:spcAft>
        <a:buSzPct val="110000"/>
        <a:buFont typeface=".AppleSystemUIFont" charset="-120"/>
        <a:buChar char="–"/>
        <a:defRPr sz="1400" i="1">
          <a:solidFill>
            <a:schemeClr val="tx1"/>
          </a:solidFill>
          <a:latin typeface="Open Sans" charset="0"/>
          <a:ea typeface="Open Sans" charset="0"/>
          <a:cs typeface="Open Sans" charset="0"/>
        </a:defRPr>
      </a:lvl5pPr>
      <a:lvl6pPr marL="2514537" indent="-228594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pitchFamily="-110" charset="0"/>
          <a:ea typeface="+mn-ea"/>
          <a:cs typeface="+mn-cs"/>
        </a:defRPr>
      </a:lvl6pPr>
      <a:lvl7pPr marL="2971726" indent="-228594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pitchFamily="-110" charset="0"/>
          <a:ea typeface="+mn-ea"/>
          <a:cs typeface="+mn-cs"/>
        </a:defRPr>
      </a:lvl7pPr>
      <a:lvl8pPr marL="3428915" indent="-228594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pitchFamily="-110" charset="0"/>
          <a:ea typeface="+mn-ea"/>
          <a:cs typeface="+mn-cs"/>
        </a:defRPr>
      </a:lvl8pPr>
      <a:lvl9pPr marL="3886103" indent="-228594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pitchFamily="-110" charset="0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library.cmu.edu/" TargetMode="Externa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image" Target="../media/image12.png"/><Relationship Id="rId7" Type="http://schemas.openxmlformats.org/officeDocument/2006/relationships/image" Target="../media/image16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.tiff"/><Relationship Id="rId5" Type="http://schemas.openxmlformats.org/officeDocument/2006/relationships/image" Target="../media/image14.tiff"/><Relationship Id="rId4" Type="http://schemas.openxmlformats.org/officeDocument/2006/relationships/image" Target="../media/image1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www.slideshare.net/RohanBharaj/brand-positioning-statement-of-volvo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://www.statista.com/" TargetMode="External"/><Relationship Id="rId1" Type="http://schemas.openxmlformats.org/officeDocument/2006/relationships/slideLayout" Target="../slideLayouts/slideLayout8.xml"/><Relationship Id="rId4" Type="http://schemas.microsoft.com/office/2007/relationships/hdphoto" Target="../media/hdphoto1.wdp"/></Relationships>
</file>

<file path=ppt/slides/_rels/slide4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Relationship Id="rId4" Type="http://schemas.openxmlformats.org/officeDocument/2006/relationships/hyperlink" Target="http://www.statista.com/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png"/><Relationship Id="rId5" Type="http://schemas.openxmlformats.org/officeDocument/2006/relationships/image" Target="../media/image32.jpeg"/><Relationship Id="rId4" Type="http://schemas.openxmlformats.org/officeDocument/2006/relationships/image" Target="../media/image31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gif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8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21" name="Straight Connector 11"/>
          <p:cNvCxnSpPr>
            <a:cxnSpLocks noChangeShapeType="1"/>
          </p:cNvCxnSpPr>
          <p:nvPr/>
        </p:nvCxnSpPr>
        <p:spPr bwMode="auto">
          <a:xfrm>
            <a:off x="2209800" y="3486150"/>
            <a:ext cx="5943600" cy="0"/>
          </a:xfrm>
          <a:prstGeom prst="line">
            <a:avLst/>
          </a:prstGeom>
          <a:noFill/>
          <a:ln w="9525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122" name="Text Placeholder 14"/>
          <p:cNvSpPr txBox="1">
            <a:spLocks/>
          </p:cNvSpPr>
          <p:nvPr/>
        </p:nvSpPr>
        <p:spPr bwMode="auto">
          <a:xfrm>
            <a:off x="2133600" y="1663699"/>
            <a:ext cx="6324600" cy="18224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175" indent="-3175">
              <a:spcBef>
                <a:spcPts val="600"/>
              </a:spcBef>
              <a:defRPr sz="140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1pPr>
            <a:lvl2pPr marL="742950" indent="-285750">
              <a:spcBef>
                <a:spcPts val="600"/>
              </a:spcBef>
              <a:buSzPct val="110000"/>
              <a:buFont typeface="Arial" charset="0"/>
              <a:buChar char="•"/>
              <a:defRPr sz="140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2pPr>
            <a:lvl3pPr marL="1143000" indent="-228600">
              <a:spcBef>
                <a:spcPts val="600"/>
              </a:spcBef>
              <a:buSzPct val="110000"/>
              <a:buFont typeface=".AppleSystemUIFont" charset="-120"/>
              <a:buChar char="–"/>
              <a:defRPr sz="1400" i="1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3pPr>
            <a:lvl4pPr marL="1600200" indent="-228600">
              <a:spcBef>
                <a:spcPts val="600"/>
              </a:spcBef>
              <a:buSzPct val="110000"/>
              <a:buFont typeface="Arial" charset="0"/>
              <a:buChar char="•"/>
              <a:defRPr sz="140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4pPr>
            <a:lvl5pPr marL="2057400" indent="-228600">
              <a:spcBef>
                <a:spcPts val="600"/>
              </a:spcBef>
              <a:buSzPct val="110000"/>
              <a:buFont typeface=".AppleSystemUIFont" charset="-120"/>
              <a:buChar char="–"/>
              <a:defRPr sz="1400" i="1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5pPr>
            <a:lvl6pPr marL="2514600" indent="-228600" fontAlgn="base">
              <a:spcBef>
                <a:spcPts val="600"/>
              </a:spcBef>
              <a:spcAft>
                <a:spcPct val="0"/>
              </a:spcAft>
              <a:buSzPct val="110000"/>
              <a:buFont typeface=".AppleSystemUIFont" charset="-120"/>
              <a:buChar char="–"/>
              <a:defRPr sz="1400" i="1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6pPr>
            <a:lvl7pPr marL="2971800" indent="-228600" fontAlgn="base">
              <a:spcBef>
                <a:spcPts val="600"/>
              </a:spcBef>
              <a:spcAft>
                <a:spcPct val="0"/>
              </a:spcAft>
              <a:buSzPct val="110000"/>
              <a:buFont typeface=".AppleSystemUIFont" charset="-120"/>
              <a:buChar char="–"/>
              <a:defRPr sz="1400" i="1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7pPr>
            <a:lvl8pPr marL="3429000" indent="-228600" fontAlgn="base">
              <a:spcBef>
                <a:spcPts val="600"/>
              </a:spcBef>
              <a:spcAft>
                <a:spcPct val="0"/>
              </a:spcAft>
              <a:buSzPct val="110000"/>
              <a:buFont typeface=".AppleSystemUIFont" charset="-120"/>
              <a:buChar char="–"/>
              <a:defRPr sz="1400" i="1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8pPr>
            <a:lvl9pPr marL="3886200" indent="-228600" fontAlgn="base">
              <a:spcBef>
                <a:spcPts val="600"/>
              </a:spcBef>
              <a:spcAft>
                <a:spcPct val="0"/>
              </a:spcAft>
              <a:buSzPct val="110000"/>
              <a:buFont typeface=".AppleSystemUIFont" charset="-120"/>
              <a:buChar char="–"/>
              <a:defRPr sz="1400" i="1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9pPr>
          </a:lstStyle>
          <a:p>
            <a:pPr>
              <a:spcBef>
                <a:spcPts val="0"/>
              </a:spcBef>
            </a:pPr>
            <a:r>
              <a:rPr lang="en-US" altLang="x-none" sz="3200" dirty="0">
                <a:solidFill>
                  <a:schemeClr val="bg1"/>
                </a:solidFill>
                <a:ea typeface="ＭＳ Ｐゴシック" charset="-128"/>
              </a:rPr>
              <a:t>17-612 Fall 2023</a:t>
            </a:r>
          </a:p>
          <a:p>
            <a:pPr>
              <a:spcBef>
                <a:spcPts val="0"/>
              </a:spcBef>
            </a:pPr>
            <a:r>
              <a:rPr lang="en-US" altLang="x-none" sz="3200" dirty="0">
                <a:solidFill>
                  <a:schemeClr val="bg1"/>
                </a:solidFill>
                <a:ea typeface="ＭＳ Ｐゴシック" charset="-128"/>
              </a:rPr>
              <a:t>Business &amp; Marketing Strategy</a:t>
            </a:r>
          </a:p>
          <a:p>
            <a:pPr>
              <a:spcBef>
                <a:spcPts val="0"/>
              </a:spcBef>
            </a:pPr>
            <a:endParaRPr lang="en-US" altLang="x-none" sz="1600" dirty="0">
              <a:solidFill>
                <a:schemeClr val="bg1"/>
              </a:solidFill>
              <a:ea typeface="ＭＳ Ｐゴシック" charset="-128"/>
            </a:endParaRPr>
          </a:p>
          <a:p>
            <a:pPr>
              <a:spcBef>
                <a:spcPts val="0"/>
              </a:spcBef>
            </a:pPr>
            <a:r>
              <a:rPr lang="en-US" altLang="x-none" sz="3200" dirty="0">
                <a:solidFill>
                  <a:schemeClr val="bg1"/>
                </a:solidFill>
                <a:ea typeface="ＭＳ Ｐゴシック" charset="-128"/>
              </a:rPr>
              <a:t>Class 6</a:t>
            </a:r>
          </a:p>
        </p:txBody>
      </p:sp>
      <p:sp>
        <p:nvSpPr>
          <p:cNvPr id="5123" name="Text Placeholder 16"/>
          <p:cNvSpPr txBox="1">
            <a:spLocks/>
          </p:cNvSpPr>
          <p:nvPr/>
        </p:nvSpPr>
        <p:spPr bwMode="auto">
          <a:xfrm>
            <a:off x="2133600" y="3638549"/>
            <a:ext cx="6019800" cy="9905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175" indent="-3175">
              <a:spcBef>
                <a:spcPts val="600"/>
              </a:spcBef>
              <a:defRPr sz="140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1pPr>
            <a:lvl2pPr marL="742950" indent="-285750">
              <a:spcBef>
                <a:spcPts val="600"/>
              </a:spcBef>
              <a:buSzPct val="110000"/>
              <a:buFont typeface="Arial" charset="0"/>
              <a:buChar char="•"/>
              <a:defRPr sz="140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2pPr>
            <a:lvl3pPr marL="1143000" indent="-228600">
              <a:spcBef>
                <a:spcPts val="600"/>
              </a:spcBef>
              <a:buSzPct val="110000"/>
              <a:buFont typeface=".AppleSystemUIFont" charset="-120"/>
              <a:buChar char="–"/>
              <a:defRPr sz="1400" i="1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3pPr>
            <a:lvl4pPr marL="1600200" indent="-228600">
              <a:spcBef>
                <a:spcPts val="600"/>
              </a:spcBef>
              <a:buSzPct val="110000"/>
              <a:buFont typeface="Arial" charset="0"/>
              <a:buChar char="•"/>
              <a:defRPr sz="140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4pPr>
            <a:lvl5pPr marL="2057400" indent="-228600">
              <a:spcBef>
                <a:spcPts val="600"/>
              </a:spcBef>
              <a:buSzPct val="110000"/>
              <a:buFont typeface=".AppleSystemUIFont" charset="-120"/>
              <a:buChar char="–"/>
              <a:defRPr sz="1400" i="1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5pPr>
            <a:lvl6pPr marL="2514600" indent="-228600" fontAlgn="base">
              <a:spcBef>
                <a:spcPts val="600"/>
              </a:spcBef>
              <a:spcAft>
                <a:spcPct val="0"/>
              </a:spcAft>
              <a:buSzPct val="110000"/>
              <a:buFont typeface=".AppleSystemUIFont" charset="-120"/>
              <a:buChar char="–"/>
              <a:defRPr sz="1400" i="1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6pPr>
            <a:lvl7pPr marL="2971800" indent="-228600" fontAlgn="base">
              <a:spcBef>
                <a:spcPts val="600"/>
              </a:spcBef>
              <a:spcAft>
                <a:spcPct val="0"/>
              </a:spcAft>
              <a:buSzPct val="110000"/>
              <a:buFont typeface=".AppleSystemUIFont" charset="-120"/>
              <a:buChar char="–"/>
              <a:defRPr sz="1400" i="1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7pPr>
            <a:lvl8pPr marL="3429000" indent="-228600" fontAlgn="base">
              <a:spcBef>
                <a:spcPts val="600"/>
              </a:spcBef>
              <a:spcAft>
                <a:spcPct val="0"/>
              </a:spcAft>
              <a:buSzPct val="110000"/>
              <a:buFont typeface=".AppleSystemUIFont" charset="-120"/>
              <a:buChar char="–"/>
              <a:defRPr sz="1400" i="1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8pPr>
            <a:lvl9pPr marL="3886200" indent="-228600" fontAlgn="base">
              <a:spcBef>
                <a:spcPts val="600"/>
              </a:spcBef>
              <a:spcAft>
                <a:spcPct val="0"/>
              </a:spcAft>
              <a:buSzPct val="110000"/>
              <a:buFont typeface=".AppleSystemUIFont" charset="-120"/>
              <a:buChar char="–"/>
              <a:defRPr sz="1400" i="1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9pPr>
          </a:lstStyle>
          <a:p>
            <a:pPr>
              <a:spcBef>
                <a:spcPct val="20000"/>
              </a:spcBef>
            </a:pPr>
            <a:endParaRPr lang="en-US" altLang="x-none" sz="1600" i="1" dirty="0">
              <a:solidFill>
                <a:srgbClr val="FFFFFF"/>
              </a:solidFill>
              <a:ea typeface="ＭＳ Ｐゴシック" charset="-128"/>
            </a:endParaRPr>
          </a:p>
          <a:p>
            <a:pPr>
              <a:spcBef>
                <a:spcPct val="20000"/>
              </a:spcBef>
            </a:pPr>
            <a:r>
              <a:rPr lang="en-US" altLang="x-none" sz="1600" dirty="0">
                <a:solidFill>
                  <a:srgbClr val="FFFFFF"/>
                </a:solidFill>
                <a:ea typeface="ＭＳ Ｐゴシック" charset="-128"/>
              </a:rPr>
              <a:t>Jim Berardone</a:t>
            </a:r>
          </a:p>
          <a:p>
            <a:pPr>
              <a:spcBef>
                <a:spcPct val="20000"/>
              </a:spcBef>
            </a:pPr>
            <a:r>
              <a:rPr lang="en-US" altLang="x-none" sz="1600" dirty="0">
                <a:solidFill>
                  <a:srgbClr val="FFFFFF"/>
                </a:solidFill>
                <a:ea typeface="ＭＳ Ｐゴシック" charset="-128"/>
              </a:rPr>
              <a:t>Associate Professor of the Practice of Product Management</a:t>
            </a:r>
          </a:p>
        </p:txBody>
      </p:sp>
    </p:spTree>
    <p:extLst>
      <p:ext uri="{BB962C8B-B14F-4D97-AF65-F5344CB8AC3E}">
        <p14:creationId xmlns:p14="http://schemas.microsoft.com/office/powerpoint/2010/main" val="1786446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762" name="Rectangle 2"/>
          <p:cNvSpPr>
            <a:spLocks noGrp="1" noChangeArrowheads="1"/>
          </p:cNvSpPr>
          <p:nvPr>
            <p:ph type="title"/>
          </p:nvPr>
        </p:nvSpPr>
        <p:spPr>
          <a:xfrm>
            <a:off x="446314" y="275102"/>
            <a:ext cx="8229600" cy="609600"/>
          </a:xfrm>
        </p:spPr>
        <p:txBody>
          <a:bodyPr wrap="square" anchor="t">
            <a:normAutofit/>
          </a:bodyPr>
          <a:lstStyle/>
          <a:p>
            <a:pPr eaLnBrk="1" hangingPunct="1">
              <a:defRPr/>
            </a:pPr>
            <a:r>
              <a:rPr lang="en-US" altLang="en-US" dirty="0"/>
              <a:t>An established product category has:</a:t>
            </a:r>
          </a:p>
        </p:txBody>
      </p:sp>
      <p:sp>
        <p:nvSpPr>
          <p:cNvPr id="1653763" name="Rectangle 3"/>
          <p:cNvSpPr>
            <a:spLocks noGrp="1" noChangeArrowheads="1"/>
          </p:cNvSpPr>
          <p:nvPr>
            <p:ph sz="quarter" idx="10"/>
          </p:nvPr>
        </p:nvSpPr>
        <p:spPr>
          <a:xfrm>
            <a:off x="468086" y="971550"/>
            <a:ext cx="4408714" cy="3896848"/>
          </a:xfrm>
        </p:spPr>
        <p:txBody>
          <a:bodyPr wrap="square" anchor="t">
            <a:normAutofit fontScale="92500" lnSpcReduction="20000"/>
          </a:bodyPr>
          <a:lstStyle/>
          <a:p>
            <a:pPr marL="342900" indent="-342900">
              <a:buFont typeface="+mj-lt"/>
              <a:buAutoNum type="arabicPeriod"/>
              <a:defRPr/>
            </a:pPr>
            <a:r>
              <a:rPr lang="en-US" altLang="en-US" sz="1800" dirty="0"/>
              <a:t>multiple products from multiple producers (vendors)</a:t>
            </a:r>
          </a:p>
          <a:p>
            <a:pPr marL="342900" indent="-342900">
              <a:buFont typeface="+mj-lt"/>
              <a:buAutoNum type="arabicPeriod"/>
              <a:defRPr/>
            </a:pPr>
            <a:endParaRPr lang="en-US" altLang="en-US" sz="1800" dirty="0"/>
          </a:p>
          <a:p>
            <a:pPr marL="342900" indent="-342900">
              <a:buFont typeface="+mj-lt"/>
              <a:buAutoNum type="arabicPeriod"/>
              <a:defRPr/>
            </a:pPr>
            <a:r>
              <a:rPr lang="en-US" altLang="en-US" sz="1800" dirty="0"/>
              <a:t>a label (‘name’)</a:t>
            </a:r>
          </a:p>
          <a:p>
            <a:pPr marL="342900" indent="-342900">
              <a:buFont typeface="+mj-lt"/>
              <a:buAutoNum type="arabicPeriod"/>
              <a:defRPr/>
            </a:pPr>
            <a:endParaRPr lang="en-US" altLang="en-US" sz="1800" dirty="0"/>
          </a:p>
          <a:p>
            <a:pPr marL="342900" indent="-342900">
              <a:buFont typeface="+mj-lt"/>
              <a:buAutoNum type="arabicPeriod"/>
              <a:defRPr/>
            </a:pPr>
            <a:r>
              <a:rPr lang="en-US" altLang="en-US" sz="1800" dirty="0"/>
              <a:t>a size </a:t>
            </a:r>
          </a:p>
          <a:p>
            <a:pPr marL="1022331" lvl="1" indent="-285750">
              <a:buFont typeface="Arial" panose="020B0604020202020204" pitchFamily="34" charset="0"/>
              <a:buChar char="•"/>
              <a:defRPr/>
            </a:pPr>
            <a:r>
              <a:rPr lang="en-US" altLang="en-US" sz="1600" dirty="0"/>
              <a:t>Total no. units sold per year</a:t>
            </a:r>
          </a:p>
          <a:p>
            <a:pPr marL="1022331" lvl="1" indent="-285750">
              <a:buFont typeface="Arial" panose="020B0604020202020204" pitchFamily="34" charset="0"/>
              <a:buChar char="•"/>
              <a:defRPr/>
            </a:pPr>
            <a:r>
              <a:rPr lang="en-US" altLang="en-US" sz="1600" dirty="0"/>
              <a:t>Total revenue per year</a:t>
            </a:r>
            <a:endParaRPr lang="en-US" altLang="en-US" sz="1800" dirty="0"/>
          </a:p>
          <a:p>
            <a:pPr marL="342900" indent="-342900">
              <a:buFont typeface="+mj-lt"/>
              <a:buAutoNum type="arabicPeriod"/>
              <a:defRPr/>
            </a:pPr>
            <a:endParaRPr lang="en-US" altLang="en-US" sz="1800" dirty="0"/>
          </a:p>
          <a:p>
            <a:pPr marL="342900" indent="-342900">
              <a:buFont typeface="+mj-lt"/>
              <a:buAutoNum type="arabicPeriod"/>
              <a:defRPr/>
            </a:pPr>
            <a:r>
              <a:rPr lang="en-US" altLang="en-US" sz="1800" dirty="0"/>
              <a:t>growth rates</a:t>
            </a:r>
          </a:p>
          <a:p>
            <a:pPr marL="1022331" lvl="1" indent="-285750">
              <a:buFont typeface="Arial" panose="020B0604020202020204" pitchFamily="34" charset="0"/>
              <a:buChar char="•"/>
              <a:defRPr/>
            </a:pPr>
            <a:r>
              <a:rPr lang="en-US" altLang="en-US" sz="1600" dirty="0"/>
              <a:t>annual Year-Over-Year (YOY)</a:t>
            </a:r>
          </a:p>
          <a:p>
            <a:pPr marL="1022331" lvl="1" indent="-285750">
              <a:buFont typeface="Arial" panose="020B0604020202020204" pitchFamily="34" charset="0"/>
              <a:buChar char="•"/>
              <a:defRPr/>
            </a:pPr>
            <a:r>
              <a:rPr lang="en-US" altLang="en-US" sz="1600" dirty="0"/>
              <a:t>past, present, future</a:t>
            </a:r>
          </a:p>
          <a:p>
            <a:pPr marL="342900" indent="-342900">
              <a:buFont typeface="+mj-lt"/>
              <a:buAutoNum type="arabicPeriod"/>
              <a:defRPr/>
            </a:pPr>
            <a:endParaRPr lang="en-US" altLang="en-US" sz="1800" dirty="0"/>
          </a:p>
          <a:p>
            <a:pPr marL="342900" indent="-342900">
              <a:buFont typeface="+mj-lt"/>
              <a:buAutoNum type="arabicPeriod"/>
              <a:defRPr/>
            </a:pPr>
            <a:r>
              <a:rPr lang="en-US" altLang="en-US" sz="1800" dirty="0"/>
              <a:t>a life cycle stage</a:t>
            </a:r>
          </a:p>
        </p:txBody>
      </p:sp>
      <p:pic>
        <p:nvPicPr>
          <p:cNvPr id="3074" name="Picture 2" descr="Mega shootout: The best camera phones of 2021 so far tested">
            <a:extLst>
              <a:ext uri="{FF2B5EF4-FFF2-40B4-BE49-F238E27FC236}">
                <a16:creationId xmlns:a16="http://schemas.microsoft.com/office/drawing/2014/main" id="{E25780D8-4C97-054A-C877-BBDB8CDA21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181600" y="1439539"/>
            <a:ext cx="3153452" cy="2731050"/>
          </a:xfrm>
          <a:prstGeom prst="rect">
            <a:avLst/>
          </a:prstGeom>
          <a:solidFill>
            <a:srgbClr val="FFFFFF"/>
          </a:solidFill>
          <a:ln>
            <a:solidFill>
              <a:schemeClr val="accent1"/>
            </a:solidFill>
          </a:ln>
        </p:spPr>
      </p:pic>
      <p:sp>
        <p:nvSpPr>
          <p:cNvPr id="4" name="Slide Number Placeholder 4"/>
          <p:cNvSpPr>
            <a:spLocks noGrp="1"/>
          </p:cNvSpPr>
          <p:nvPr>
            <p:ph type="sldNum" sz="quarter" idx="4294967295"/>
          </p:nvPr>
        </p:nvSpPr>
        <p:spPr bwMode="auto">
          <a:xfrm>
            <a:off x="11081935" y="6400414"/>
            <a:ext cx="271867" cy="276999"/>
          </a:xfrm>
          <a:prstGeom prst="rect">
            <a:avLst/>
          </a:prstGeom>
          <a:noFill/>
          <a:ln w="12700">
            <a:miter lim="400000"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none" lIns="45719" tIns="45720" rIns="45719" bIns="45720" numCol="1" anchor="ctr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rgbClr val="888888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Open Sans Regular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45 Helvetica Light" charset="0"/>
                <a:ea typeface="ＭＳ Ｐゴシック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45 Helvetica Light" charset="0"/>
                <a:ea typeface="ＭＳ Ｐゴシック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45 Helvetica Light" charset="0"/>
                <a:ea typeface="ＭＳ Ｐゴシック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45 Helvetica Light" charset="0"/>
                <a:ea typeface="ＭＳ Ｐゴシック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45 Helvetica Light" charset="0"/>
                <a:ea typeface="ＭＳ Ｐゴシック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45 Helvetica Light" charset="0"/>
                <a:ea typeface="ＭＳ Ｐゴシック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45 Helvetica Light" charset="0"/>
                <a:ea typeface="ＭＳ Ｐゴシック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45 Helvetica Light" charset="0"/>
                <a:ea typeface="ＭＳ Ｐゴシック" charset="-128"/>
                <a:cs typeface="+mn-cs"/>
              </a:defRPr>
            </a:lvl9pPr>
          </a:lstStyle>
          <a:p>
            <a:pPr>
              <a:spcAft>
                <a:spcPts val="600"/>
              </a:spcAft>
              <a:defRPr/>
            </a:pPr>
            <a:fld id="{86CB4B4D-7CA3-9044-876B-883B54F8677D}" type="slidenum">
              <a:rPr lang="en-US" smtClean="0"/>
              <a:pPr>
                <a:spcAft>
                  <a:spcPts val="600"/>
                </a:spcAft>
                <a:defRPr/>
              </a:pPr>
              <a:t>10</a:t>
            </a:fld>
            <a:endParaRPr lang="en-US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26B533-9773-6063-7DEF-FDB937F70BFA}"/>
              </a:ext>
            </a:extLst>
          </p:cNvPr>
          <p:cNvSpPr txBox="1"/>
          <p:nvPr/>
        </p:nvSpPr>
        <p:spPr>
          <a:xfrm>
            <a:off x="1606550" y="4883507"/>
            <a:ext cx="593090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/>
              <a:t>Image Source: https://</a:t>
            </a:r>
            <a:r>
              <a:rPr lang="en-US" sz="900" dirty="0" err="1"/>
              <a:t>www.androidauthority.com</a:t>
            </a:r>
            <a:r>
              <a:rPr lang="en-US" sz="900" dirty="0"/>
              <a:t>/best-camera-phone-test-mid-2021-1648623/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02A14D-CFB4-1F30-7CFC-37F6C3B8B09D}"/>
              </a:ext>
            </a:extLst>
          </p:cNvPr>
          <p:cNvSpPr txBox="1"/>
          <p:nvPr/>
        </p:nvSpPr>
        <p:spPr>
          <a:xfrm>
            <a:off x="5157952" y="971550"/>
            <a:ext cx="317710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Product category: smartphones</a:t>
            </a:r>
          </a:p>
        </p:txBody>
      </p:sp>
    </p:spTree>
    <p:extLst>
      <p:ext uri="{BB962C8B-B14F-4D97-AF65-F5344CB8AC3E}">
        <p14:creationId xmlns:p14="http://schemas.microsoft.com/office/powerpoint/2010/main" val="34677939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4B1D9-8314-547A-E55C-10690883D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Product Category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Smartphones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EE3B52-2791-2D9A-AE46-55F6C7894C8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394250"/>
            <a:ext cx="3962400" cy="3234899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Samsung Galaxy S23 Ultra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Apple iPhone 14 Pro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Google Pixel 7 Pro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Samsung Galaxy Z Fold 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Samsung Galaxy Z Flip 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Apple iPhone 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C072AA-63B5-BF6A-B870-13136791E016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727448" y="1406400"/>
            <a:ext cx="3959352" cy="3234899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Samsung Galaxy A14 5G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Motorola Moto G Power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Wiko</a:t>
            </a:r>
            <a:r>
              <a:rPr lang="en-US" dirty="0"/>
              <a:t> View2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OnePlus Nord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Alcatel A3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Apple iPhone 12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5B5004-7292-E5E4-E606-831D9085F68B}"/>
              </a:ext>
            </a:extLst>
          </p:cNvPr>
          <p:cNvSpPr txBox="1"/>
          <p:nvPr/>
        </p:nvSpPr>
        <p:spPr>
          <a:xfrm>
            <a:off x="457200" y="971550"/>
            <a:ext cx="8001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/>
            <a:r>
              <a:rPr lang="en-US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Includes these products and many more:</a:t>
            </a:r>
          </a:p>
        </p:txBody>
      </p:sp>
    </p:spTree>
    <p:extLst>
      <p:ext uri="{BB962C8B-B14F-4D97-AF65-F5344CB8AC3E}">
        <p14:creationId xmlns:p14="http://schemas.microsoft.com/office/powerpoint/2010/main" val="12271383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5FA0B3E-CDF2-8BA7-F288-6F13C9C03949}"/>
              </a:ext>
            </a:extLst>
          </p:cNvPr>
          <p:cNvSpPr txBox="1"/>
          <p:nvPr/>
        </p:nvSpPr>
        <p:spPr>
          <a:xfrm>
            <a:off x="2971800" y="4881890"/>
            <a:ext cx="4419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Image source: </a:t>
            </a:r>
            <a:r>
              <a:rPr lang="en-US" sz="1100" dirty="0" err="1"/>
              <a:t>Statista.com</a:t>
            </a:r>
            <a:r>
              <a:rPr lang="en-US" sz="1100" dirty="0"/>
              <a:t>  Data source: </a:t>
            </a:r>
            <a:r>
              <a:rPr lang="en-US" sz="1100" dirty="0" err="1"/>
              <a:t>IDC.com</a:t>
            </a:r>
            <a:endParaRPr lang="en-US" sz="11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3419CE-9619-97C4-4425-D168ED8208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1950"/>
            <a:ext cx="3886200" cy="609600"/>
          </a:xfrm>
        </p:spPr>
        <p:txBody>
          <a:bodyPr/>
          <a:lstStyle/>
          <a:p>
            <a:r>
              <a:rPr lang="en-US" dirty="0"/>
              <a:t>Example: </a:t>
            </a:r>
            <a:br>
              <a:rPr lang="en-US" dirty="0"/>
            </a:br>
            <a:r>
              <a:rPr lang="en-US" dirty="0"/>
              <a:t>Product Category </a:t>
            </a:r>
            <a:br>
              <a:rPr lang="en-US" dirty="0"/>
            </a:b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Smartphones</a:t>
            </a:r>
          </a:p>
        </p:txBody>
      </p:sp>
      <p:pic>
        <p:nvPicPr>
          <p:cNvPr id="1026" name="Picture 2" descr="Chart: Have We Passed the Peak of the Smartphone Era? | Statista">
            <a:extLst>
              <a:ext uri="{FF2B5EF4-FFF2-40B4-BE49-F238E27FC236}">
                <a16:creationId xmlns:a16="http://schemas.microsoft.com/office/drawing/2014/main" id="{2D439B53-0691-F399-E1A1-A36A3C198C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209550"/>
            <a:ext cx="4572000" cy="4572000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8A17B60-CEF9-B312-D3A9-2943E671DCDE}"/>
              </a:ext>
            </a:extLst>
          </p:cNvPr>
          <p:cNvSpPr txBox="1"/>
          <p:nvPr/>
        </p:nvSpPr>
        <p:spPr>
          <a:xfrm>
            <a:off x="304800" y="2038350"/>
            <a:ext cx="35052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Units Sold</a:t>
            </a:r>
          </a:p>
          <a:p>
            <a:r>
              <a:rPr lang="en-US" sz="1800" b="1" dirty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   1.29 B</a:t>
            </a:r>
            <a:r>
              <a:rPr lang="en-US" sz="1800" dirty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units shipped in 2020</a:t>
            </a:r>
          </a:p>
          <a:p>
            <a:r>
              <a:rPr lang="en-US" sz="1800" dirty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	</a:t>
            </a:r>
            <a:r>
              <a:rPr lang="en-US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--&gt; $410 B (USD)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accent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YOY Growth rate is negative</a:t>
            </a:r>
          </a:p>
          <a:p>
            <a:r>
              <a:rPr lang="en-US" sz="1800" dirty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   </a:t>
            </a:r>
            <a:r>
              <a:rPr lang="en-US" sz="1800" b="1" dirty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-2% </a:t>
            </a:r>
            <a:r>
              <a:rPr lang="en-US" sz="1800" dirty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from 2019 to 2020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accent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Since 2018, units sold per year is declining </a:t>
            </a:r>
          </a:p>
        </p:txBody>
      </p:sp>
    </p:spTree>
    <p:extLst>
      <p:ext uri="{BB962C8B-B14F-4D97-AF65-F5344CB8AC3E}">
        <p14:creationId xmlns:p14="http://schemas.microsoft.com/office/powerpoint/2010/main" val="3670275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What Is the Product Life Cycle? Stages and Examples - TheStreet">
            <a:extLst>
              <a:ext uri="{FF2B5EF4-FFF2-40B4-BE49-F238E27FC236}">
                <a16:creationId xmlns:a16="http://schemas.microsoft.com/office/drawing/2014/main" id="{EF52EBD5-55DA-B0F3-21C9-08B91CBEE2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939063"/>
            <a:ext cx="7115150" cy="4014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9C8253D5-E1A8-2B46-B70E-F3A57DF6C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898" y="310231"/>
            <a:ext cx="8572502" cy="609600"/>
          </a:xfrm>
        </p:spPr>
        <p:txBody>
          <a:bodyPr/>
          <a:lstStyle/>
          <a:p>
            <a:r>
              <a:rPr lang="en-US" sz="2200" dirty="0">
                <a:latin typeface="+mn-lt"/>
              </a:rPr>
              <a:t>The Smartphones category is in the </a:t>
            </a:r>
            <a:r>
              <a:rPr lang="en-US" sz="2200" dirty="0">
                <a:solidFill>
                  <a:srgbClr val="C00000"/>
                </a:solidFill>
                <a:latin typeface="+mn-lt"/>
              </a:rPr>
              <a:t>maturity stage </a:t>
            </a:r>
            <a:r>
              <a:rPr lang="en-US" sz="2200" dirty="0">
                <a:latin typeface="+mn-lt"/>
              </a:rPr>
              <a:t>of the Product Life Cycle. (and approaching the </a:t>
            </a:r>
            <a:r>
              <a:rPr lang="en-US" sz="2200" u="sng" dirty="0">
                <a:latin typeface="+mn-lt"/>
              </a:rPr>
              <a:t>decline stage</a:t>
            </a:r>
            <a:r>
              <a:rPr lang="en-US" sz="2200" dirty="0">
                <a:latin typeface="+mn-lt"/>
              </a:rPr>
              <a:t>.)</a:t>
            </a:r>
          </a:p>
        </p:txBody>
      </p:sp>
      <p:sp>
        <p:nvSpPr>
          <p:cNvPr id="6" name="Rectangle 10">
            <a:extLst>
              <a:ext uri="{FF2B5EF4-FFF2-40B4-BE49-F238E27FC236}">
                <a16:creationId xmlns:a16="http://schemas.microsoft.com/office/drawing/2014/main" id="{301B2703-54EB-0F49-BB32-4B903AFCDA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57400" y="4858888"/>
            <a:ext cx="5029200" cy="1962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 eaLnBrk="1" hangingPunct="1">
              <a:spcBef>
                <a:spcPct val="30000"/>
              </a:spcBef>
            </a:pPr>
            <a:r>
              <a:rPr lang="en-US" altLang="en-US" sz="675" dirty="0">
                <a:latin typeface="Calibri" panose="020F0502020204030204" pitchFamily="34" charset="0"/>
              </a:rPr>
              <a:t>Illustration Source: </a:t>
            </a:r>
            <a:r>
              <a:rPr lang="en-US" altLang="en-US" sz="675" dirty="0" err="1">
                <a:latin typeface="Calibri" panose="020F0502020204030204" pitchFamily="34" charset="0"/>
              </a:rPr>
              <a:t>www.thestreet.com</a:t>
            </a:r>
            <a:endParaRPr lang="en-US" altLang="en-US" sz="675" dirty="0">
              <a:latin typeface="Calibri" panose="020F0502020204030204" pitchFamily="34" charset="0"/>
            </a:endParaRPr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56E91328-C8D9-6C08-A17C-6F260C109DF4}"/>
              </a:ext>
            </a:extLst>
          </p:cNvPr>
          <p:cNvSpPr/>
          <p:nvPr/>
        </p:nvSpPr>
        <p:spPr bwMode="auto">
          <a:xfrm>
            <a:off x="5029200" y="1885906"/>
            <a:ext cx="350520" cy="773474"/>
          </a:xfrm>
          <a:custGeom>
            <a:avLst/>
            <a:gdLst>
              <a:gd name="connsiteX0" fmla="*/ 327660 w 350520"/>
              <a:gd name="connsiteY0" fmla="*/ 3854 h 773474"/>
              <a:gd name="connsiteX1" fmla="*/ 266700 w 350520"/>
              <a:gd name="connsiteY1" fmla="*/ 11474 h 773474"/>
              <a:gd name="connsiteX2" fmla="*/ 129540 w 350520"/>
              <a:gd name="connsiteY2" fmla="*/ 19094 h 773474"/>
              <a:gd name="connsiteX3" fmla="*/ 83820 w 350520"/>
              <a:gd name="connsiteY3" fmla="*/ 49574 h 773474"/>
              <a:gd name="connsiteX4" fmla="*/ 45720 w 350520"/>
              <a:gd name="connsiteY4" fmla="*/ 95294 h 773474"/>
              <a:gd name="connsiteX5" fmla="*/ 15240 w 350520"/>
              <a:gd name="connsiteY5" fmla="*/ 171494 h 773474"/>
              <a:gd name="connsiteX6" fmla="*/ 0 w 350520"/>
              <a:gd name="connsiteY6" fmla="*/ 232454 h 773474"/>
              <a:gd name="connsiteX7" fmla="*/ 7620 w 350520"/>
              <a:gd name="connsiteY7" fmla="*/ 590594 h 773474"/>
              <a:gd name="connsiteX8" fmla="*/ 15240 w 350520"/>
              <a:gd name="connsiteY8" fmla="*/ 628694 h 773474"/>
              <a:gd name="connsiteX9" fmla="*/ 22860 w 350520"/>
              <a:gd name="connsiteY9" fmla="*/ 682034 h 773474"/>
              <a:gd name="connsiteX10" fmla="*/ 38100 w 350520"/>
              <a:gd name="connsiteY10" fmla="*/ 742994 h 773474"/>
              <a:gd name="connsiteX11" fmla="*/ 99060 w 350520"/>
              <a:gd name="connsiteY11" fmla="*/ 773474 h 773474"/>
              <a:gd name="connsiteX12" fmla="*/ 228600 w 350520"/>
              <a:gd name="connsiteY12" fmla="*/ 742994 h 773474"/>
              <a:gd name="connsiteX13" fmla="*/ 243840 w 350520"/>
              <a:gd name="connsiteY13" fmla="*/ 720134 h 773474"/>
              <a:gd name="connsiteX14" fmla="*/ 289560 w 350520"/>
              <a:gd name="connsiteY14" fmla="*/ 689654 h 773474"/>
              <a:gd name="connsiteX15" fmla="*/ 304800 w 350520"/>
              <a:gd name="connsiteY15" fmla="*/ 666794 h 773474"/>
              <a:gd name="connsiteX16" fmla="*/ 327660 w 350520"/>
              <a:gd name="connsiteY16" fmla="*/ 643934 h 773474"/>
              <a:gd name="connsiteX17" fmla="*/ 335280 w 350520"/>
              <a:gd name="connsiteY17" fmla="*/ 613454 h 773474"/>
              <a:gd name="connsiteX18" fmla="*/ 350520 w 350520"/>
              <a:gd name="connsiteY18" fmla="*/ 506774 h 773474"/>
              <a:gd name="connsiteX19" fmla="*/ 342900 w 350520"/>
              <a:gd name="connsiteY19" fmla="*/ 80054 h 773474"/>
              <a:gd name="connsiteX20" fmla="*/ 327660 w 350520"/>
              <a:gd name="connsiteY20" fmla="*/ 3854 h 77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50520" h="773474" extrusionOk="0">
                <a:moveTo>
                  <a:pt x="327660" y="3854"/>
                </a:moveTo>
                <a:cubicBezTo>
                  <a:pt x="312574" y="-9048"/>
                  <a:pt x="282339" y="11697"/>
                  <a:pt x="266700" y="11474"/>
                </a:cubicBezTo>
                <a:cubicBezTo>
                  <a:pt x="223937" y="15595"/>
                  <a:pt x="168287" y="9948"/>
                  <a:pt x="129540" y="19094"/>
                </a:cubicBezTo>
                <a:cubicBezTo>
                  <a:pt x="108510" y="25856"/>
                  <a:pt x="96560" y="37796"/>
                  <a:pt x="83820" y="49574"/>
                </a:cubicBezTo>
                <a:cubicBezTo>
                  <a:pt x="66252" y="63276"/>
                  <a:pt x="56407" y="76353"/>
                  <a:pt x="45720" y="95294"/>
                </a:cubicBezTo>
                <a:cubicBezTo>
                  <a:pt x="40915" y="120923"/>
                  <a:pt x="22154" y="141482"/>
                  <a:pt x="15240" y="171494"/>
                </a:cubicBezTo>
                <a:cubicBezTo>
                  <a:pt x="4771" y="217275"/>
                  <a:pt x="9299" y="199583"/>
                  <a:pt x="0" y="232454"/>
                </a:cubicBezTo>
                <a:cubicBezTo>
                  <a:pt x="1673" y="343567"/>
                  <a:pt x="-5691" y="483396"/>
                  <a:pt x="7620" y="590594"/>
                </a:cubicBezTo>
                <a:cubicBezTo>
                  <a:pt x="8622" y="603818"/>
                  <a:pt x="16201" y="616662"/>
                  <a:pt x="15240" y="628694"/>
                </a:cubicBezTo>
                <a:cubicBezTo>
                  <a:pt x="16119" y="646075"/>
                  <a:pt x="21864" y="666488"/>
                  <a:pt x="22860" y="682034"/>
                </a:cubicBezTo>
                <a:cubicBezTo>
                  <a:pt x="28695" y="705144"/>
                  <a:pt x="21551" y="732570"/>
                  <a:pt x="38100" y="742994"/>
                </a:cubicBezTo>
                <a:cubicBezTo>
                  <a:pt x="79571" y="776163"/>
                  <a:pt x="58521" y="765545"/>
                  <a:pt x="99060" y="773474"/>
                </a:cubicBezTo>
                <a:cubicBezTo>
                  <a:pt x="171776" y="766897"/>
                  <a:pt x="187957" y="780301"/>
                  <a:pt x="228600" y="742994"/>
                </a:cubicBezTo>
                <a:cubicBezTo>
                  <a:pt x="234049" y="736687"/>
                  <a:pt x="236675" y="725977"/>
                  <a:pt x="243840" y="720134"/>
                </a:cubicBezTo>
                <a:cubicBezTo>
                  <a:pt x="257624" y="708073"/>
                  <a:pt x="289560" y="689654"/>
                  <a:pt x="289560" y="689654"/>
                </a:cubicBezTo>
                <a:cubicBezTo>
                  <a:pt x="294792" y="679975"/>
                  <a:pt x="297821" y="674481"/>
                  <a:pt x="304800" y="666794"/>
                </a:cubicBezTo>
                <a:cubicBezTo>
                  <a:pt x="310844" y="660044"/>
                  <a:pt x="323275" y="654005"/>
                  <a:pt x="327660" y="643934"/>
                </a:cubicBezTo>
                <a:cubicBezTo>
                  <a:pt x="332768" y="636943"/>
                  <a:pt x="335040" y="622647"/>
                  <a:pt x="335280" y="613454"/>
                </a:cubicBezTo>
                <a:cubicBezTo>
                  <a:pt x="338362" y="583567"/>
                  <a:pt x="344321" y="544314"/>
                  <a:pt x="350520" y="506774"/>
                </a:cubicBezTo>
                <a:cubicBezTo>
                  <a:pt x="355784" y="379986"/>
                  <a:pt x="332163" y="230218"/>
                  <a:pt x="342900" y="80054"/>
                </a:cubicBezTo>
                <a:cubicBezTo>
                  <a:pt x="340860" y="10055"/>
                  <a:pt x="340024" y="15265"/>
                  <a:pt x="327660" y="3854"/>
                </a:cubicBezTo>
                <a:close/>
              </a:path>
            </a:pathLst>
          </a:cu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327660 w 350520"/>
                      <a:gd name="connsiteY0" fmla="*/ 3854 h 773474"/>
                      <a:gd name="connsiteX1" fmla="*/ 266700 w 350520"/>
                      <a:gd name="connsiteY1" fmla="*/ 11474 h 773474"/>
                      <a:gd name="connsiteX2" fmla="*/ 129540 w 350520"/>
                      <a:gd name="connsiteY2" fmla="*/ 19094 h 773474"/>
                      <a:gd name="connsiteX3" fmla="*/ 83820 w 350520"/>
                      <a:gd name="connsiteY3" fmla="*/ 49574 h 773474"/>
                      <a:gd name="connsiteX4" fmla="*/ 45720 w 350520"/>
                      <a:gd name="connsiteY4" fmla="*/ 95294 h 773474"/>
                      <a:gd name="connsiteX5" fmla="*/ 15240 w 350520"/>
                      <a:gd name="connsiteY5" fmla="*/ 171494 h 773474"/>
                      <a:gd name="connsiteX6" fmla="*/ 0 w 350520"/>
                      <a:gd name="connsiteY6" fmla="*/ 232454 h 773474"/>
                      <a:gd name="connsiteX7" fmla="*/ 7620 w 350520"/>
                      <a:gd name="connsiteY7" fmla="*/ 590594 h 773474"/>
                      <a:gd name="connsiteX8" fmla="*/ 15240 w 350520"/>
                      <a:gd name="connsiteY8" fmla="*/ 628694 h 773474"/>
                      <a:gd name="connsiteX9" fmla="*/ 22860 w 350520"/>
                      <a:gd name="connsiteY9" fmla="*/ 682034 h 773474"/>
                      <a:gd name="connsiteX10" fmla="*/ 38100 w 350520"/>
                      <a:gd name="connsiteY10" fmla="*/ 742994 h 773474"/>
                      <a:gd name="connsiteX11" fmla="*/ 99060 w 350520"/>
                      <a:gd name="connsiteY11" fmla="*/ 773474 h 773474"/>
                      <a:gd name="connsiteX12" fmla="*/ 228600 w 350520"/>
                      <a:gd name="connsiteY12" fmla="*/ 742994 h 773474"/>
                      <a:gd name="connsiteX13" fmla="*/ 243840 w 350520"/>
                      <a:gd name="connsiteY13" fmla="*/ 720134 h 773474"/>
                      <a:gd name="connsiteX14" fmla="*/ 289560 w 350520"/>
                      <a:gd name="connsiteY14" fmla="*/ 689654 h 773474"/>
                      <a:gd name="connsiteX15" fmla="*/ 304800 w 350520"/>
                      <a:gd name="connsiteY15" fmla="*/ 666794 h 773474"/>
                      <a:gd name="connsiteX16" fmla="*/ 327660 w 350520"/>
                      <a:gd name="connsiteY16" fmla="*/ 643934 h 773474"/>
                      <a:gd name="connsiteX17" fmla="*/ 335280 w 350520"/>
                      <a:gd name="connsiteY17" fmla="*/ 613454 h 773474"/>
                      <a:gd name="connsiteX18" fmla="*/ 350520 w 350520"/>
                      <a:gd name="connsiteY18" fmla="*/ 506774 h 773474"/>
                      <a:gd name="connsiteX19" fmla="*/ 342900 w 350520"/>
                      <a:gd name="connsiteY19" fmla="*/ 80054 h 773474"/>
                      <a:gd name="connsiteX20" fmla="*/ 327660 w 350520"/>
                      <a:gd name="connsiteY20" fmla="*/ 3854 h 7734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350520" h="773474">
                        <a:moveTo>
                          <a:pt x="327660" y="3854"/>
                        </a:moveTo>
                        <a:cubicBezTo>
                          <a:pt x="314960" y="-7576"/>
                          <a:pt x="287118" y="9903"/>
                          <a:pt x="266700" y="11474"/>
                        </a:cubicBezTo>
                        <a:cubicBezTo>
                          <a:pt x="221044" y="14986"/>
                          <a:pt x="174368" y="9755"/>
                          <a:pt x="129540" y="19094"/>
                        </a:cubicBezTo>
                        <a:cubicBezTo>
                          <a:pt x="111609" y="22830"/>
                          <a:pt x="96772" y="36622"/>
                          <a:pt x="83820" y="49574"/>
                        </a:cubicBezTo>
                        <a:cubicBezTo>
                          <a:pt x="68751" y="64643"/>
                          <a:pt x="54813" y="75592"/>
                          <a:pt x="45720" y="95294"/>
                        </a:cubicBezTo>
                        <a:cubicBezTo>
                          <a:pt x="34256" y="120133"/>
                          <a:pt x="20605" y="144669"/>
                          <a:pt x="15240" y="171494"/>
                        </a:cubicBezTo>
                        <a:cubicBezTo>
                          <a:pt x="6045" y="217470"/>
                          <a:pt x="11716" y="197307"/>
                          <a:pt x="0" y="232454"/>
                        </a:cubicBezTo>
                        <a:cubicBezTo>
                          <a:pt x="2540" y="351834"/>
                          <a:pt x="3031" y="471275"/>
                          <a:pt x="7620" y="590594"/>
                        </a:cubicBezTo>
                        <a:cubicBezTo>
                          <a:pt x="8118" y="603536"/>
                          <a:pt x="13111" y="615919"/>
                          <a:pt x="15240" y="628694"/>
                        </a:cubicBezTo>
                        <a:cubicBezTo>
                          <a:pt x="18193" y="646410"/>
                          <a:pt x="19338" y="664422"/>
                          <a:pt x="22860" y="682034"/>
                        </a:cubicBezTo>
                        <a:cubicBezTo>
                          <a:pt x="26968" y="702573"/>
                          <a:pt x="21344" y="730427"/>
                          <a:pt x="38100" y="742994"/>
                        </a:cubicBezTo>
                        <a:cubicBezTo>
                          <a:pt x="76958" y="772138"/>
                          <a:pt x="56259" y="762774"/>
                          <a:pt x="99060" y="773474"/>
                        </a:cubicBezTo>
                        <a:cubicBezTo>
                          <a:pt x="170545" y="767975"/>
                          <a:pt x="187056" y="784538"/>
                          <a:pt x="228600" y="742994"/>
                        </a:cubicBezTo>
                        <a:cubicBezTo>
                          <a:pt x="235076" y="736518"/>
                          <a:pt x="236948" y="726165"/>
                          <a:pt x="243840" y="720134"/>
                        </a:cubicBezTo>
                        <a:cubicBezTo>
                          <a:pt x="257624" y="708073"/>
                          <a:pt x="289560" y="689654"/>
                          <a:pt x="289560" y="689654"/>
                        </a:cubicBezTo>
                        <a:cubicBezTo>
                          <a:pt x="294640" y="682034"/>
                          <a:pt x="298937" y="673829"/>
                          <a:pt x="304800" y="666794"/>
                        </a:cubicBezTo>
                        <a:cubicBezTo>
                          <a:pt x="311699" y="658515"/>
                          <a:pt x="322313" y="653290"/>
                          <a:pt x="327660" y="643934"/>
                        </a:cubicBezTo>
                        <a:cubicBezTo>
                          <a:pt x="332856" y="634841"/>
                          <a:pt x="333226" y="623723"/>
                          <a:pt x="335280" y="613454"/>
                        </a:cubicBezTo>
                        <a:cubicBezTo>
                          <a:pt x="342604" y="576832"/>
                          <a:pt x="345838" y="544233"/>
                          <a:pt x="350520" y="506774"/>
                        </a:cubicBezTo>
                        <a:cubicBezTo>
                          <a:pt x="347980" y="364534"/>
                          <a:pt x="347275" y="222249"/>
                          <a:pt x="342900" y="80054"/>
                        </a:cubicBezTo>
                        <a:cubicBezTo>
                          <a:pt x="340763" y="10610"/>
                          <a:pt x="340360" y="15284"/>
                          <a:pt x="327660" y="3854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781782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CCECB5-5712-8882-A45C-C9F1276936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Product Category data tells you: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915E25-3287-32A4-D20A-DD198A1A807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988358"/>
            <a:ext cx="8229600" cy="3793191"/>
          </a:xfrm>
          <a:solidFill>
            <a:schemeClr val="bg1"/>
          </a:solidFill>
        </p:spPr>
        <p:txBody>
          <a:bodyPr/>
          <a:lstStyle/>
          <a:p>
            <a:pPr marL="342900" indent="-342900">
              <a:buFont typeface="Wingdings" pitchFamily="2" charset="2"/>
              <a:buChar char="ü"/>
            </a:pPr>
            <a:r>
              <a:rPr lang="en-US" sz="2000" dirty="0"/>
              <a:t>There is customer demand for products like this </a:t>
            </a:r>
            <a:r>
              <a:rPr lang="en-US" sz="2000" dirty="0">
                <a:sym typeface="Wingdings" pitchFamily="2" charset="2"/>
              </a:rPr>
              <a:t> willing to pay.</a:t>
            </a:r>
          </a:p>
          <a:p>
            <a:pPr marL="342900" indent="-342900">
              <a:buFont typeface="Wingdings" pitchFamily="2" charset="2"/>
              <a:buChar char="ü"/>
            </a:pPr>
            <a:endParaRPr lang="en-US" sz="2000" dirty="0">
              <a:sym typeface="Wingdings" pitchFamily="2" charset="2"/>
            </a:endParaRPr>
          </a:p>
          <a:p>
            <a:pPr marL="342900" indent="-342900">
              <a:buFont typeface="Wingdings" pitchFamily="2" charset="2"/>
              <a:buChar char="ü"/>
            </a:pPr>
            <a:r>
              <a:rPr lang="en-US" sz="2000" dirty="0">
                <a:sym typeface="Wingdings" pitchFamily="2" charset="2"/>
              </a:rPr>
              <a:t>How much demand there has been.</a:t>
            </a:r>
            <a:endParaRPr lang="en-US" sz="2000" dirty="0"/>
          </a:p>
          <a:p>
            <a:pPr marL="342900" indent="-342900">
              <a:buFont typeface="Wingdings" pitchFamily="2" charset="2"/>
              <a:buChar char="ü"/>
            </a:pPr>
            <a:endParaRPr lang="en-US" sz="2000" dirty="0"/>
          </a:p>
          <a:p>
            <a:pPr marL="342900" indent="-342900">
              <a:buFont typeface="Wingdings" pitchFamily="2" charset="2"/>
              <a:buChar char="ü"/>
            </a:pPr>
            <a:r>
              <a:rPr lang="en-US" sz="2000" dirty="0"/>
              <a:t>The trend in customer demand. </a:t>
            </a:r>
          </a:p>
          <a:p>
            <a:pPr marL="342900" indent="-342900">
              <a:buFont typeface="Wingdings" pitchFamily="2" charset="2"/>
              <a:buChar char="ü"/>
            </a:pPr>
            <a:endParaRPr lang="en-US" sz="2000" dirty="0"/>
          </a:p>
          <a:p>
            <a:pPr marL="342900" indent="-342900">
              <a:buFont typeface="Wingdings" pitchFamily="2" charset="2"/>
              <a:buChar char="ü"/>
            </a:pPr>
            <a:r>
              <a:rPr lang="en-US" sz="2000" dirty="0"/>
              <a:t>The stage of a </a:t>
            </a:r>
            <a:r>
              <a:rPr lang="en-US" sz="2000" u="sng" dirty="0"/>
              <a:t>product category’s</a:t>
            </a:r>
            <a:r>
              <a:rPr lang="en-US" sz="2000" dirty="0"/>
              <a:t> life.</a:t>
            </a:r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r>
              <a:rPr lang="en-US" sz="2400" dirty="0">
                <a:sym typeface="Wingdings" pitchFamily="2" charset="2"/>
              </a:rPr>
              <a:t> This info l</a:t>
            </a:r>
            <a:r>
              <a:rPr lang="en-US" sz="2400" dirty="0"/>
              <a:t>eads to different marketing-mix decisions.</a:t>
            </a:r>
          </a:p>
        </p:txBody>
      </p:sp>
    </p:spTree>
    <p:extLst>
      <p:ext uri="{BB962C8B-B14F-4D97-AF65-F5344CB8AC3E}">
        <p14:creationId xmlns:p14="http://schemas.microsoft.com/office/powerpoint/2010/main" val="16880624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C1462-D113-EC91-05EB-0259FCC76E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your Product Assignment No.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A3FB12-CF29-DFB6-A819-777F1316800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81000" y="971550"/>
            <a:ext cx="7696200" cy="3810000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sz="1600" dirty="0"/>
              <a:t>Identify a </a:t>
            </a:r>
            <a:r>
              <a:rPr lang="en-US" sz="1600" b="1" dirty="0"/>
              <a:t>Product Category </a:t>
            </a:r>
            <a:r>
              <a:rPr lang="en-US" sz="1600" dirty="0"/>
              <a:t>for your idea</a:t>
            </a:r>
          </a:p>
          <a:p>
            <a:pPr marL="342900" indent="-342900">
              <a:buFont typeface="+mj-lt"/>
              <a:buAutoNum type="arabicPeriod"/>
            </a:pPr>
            <a:endParaRPr lang="en-US" sz="1200" dirty="0"/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Identify </a:t>
            </a:r>
            <a:r>
              <a:rPr lang="en-US" sz="1600" b="1" dirty="0"/>
              <a:t>the products </a:t>
            </a:r>
            <a:r>
              <a:rPr lang="en-US" sz="1600" dirty="0"/>
              <a:t>that are likely the most noteworthy in the category </a:t>
            </a:r>
            <a:r>
              <a:rPr lang="en-US" dirty="0"/>
              <a:t>(e.g., market leaders, disruptors)</a:t>
            </a:r>
            <a:endParaRPr lang="en-US" sz="1100" dirty="0"/>
          </a:p>
          <a:p>
            <a:pPr marL="342900" indent="-342900">
              <a:buFont typeface="+mj-lt"/>
              <a:buAutoNum type="arabicPeriod"/>
            </a:pPr>
            <a:endParaRPr lang="en-US" sz="1100" dirty="0"/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The </a:t>
            </a:r>
            <a:r>
              <a:rPr lang="en-US" sz="1600" b="1" dirty="0"/>
              <a:t>Life Cycle stage </a:t>
            </a:r>
            <a:r>
              <a:rPr lang="en-US" sz="1600" dirty="0"/>
              <a:t>of the product category</a:t>
            </a:r>
            <a:r>
              <a:rPr lang="en-US" dirty="0"/>
              <a:t> (in your best judgment)</a:t>
            </a:r>
            <a:endParaRPr lang="en-US" sz="1600" dirty="0"/>
          </a:p>
          <a:p>
            <a:pPr marL="342900" indent="-342900">
              <a:buFont typeface="+mj-lt"/>
              <a:buAutoNum type="arabicPeriod"/>
            </a:pPr>
            <a:endParaRPr lang="en-US" sz="1100" dirty="0"/>
          </a:p>
          <a:p>
            <a:pPr marL="342900" indent="-342900">
              <a:buFont typeface="+mj-lt"/>
              <a:buAutoNum type="arabicPeriod"/>
            </a:pPr>
            <a:r>
              <a:rPr lang="en-US" sz="1600" i="1" dirty="0"/>
              <a:t>(optional) </a:t>
            </a:r>
            <a:r>
              <a:rPr lang="en-US" sz="1600" b="1" dirty="0"/>
              <a:t>Total sales </a:t>
            </a:r>
            <a:r>
              <a:rPr lang="en-US" sz="1600" dirty="0"/>
              <a:t>of that category’s products</a:t>
            </a:r>
          </a:p>
          <a:p>
            <a:pPr marL="1079481" lvl="1" indent="-342900"/>
            <a:r>
              <a:rPr lang="en-US" sz="1200" dirty="0"/>
              <a:t>Units (sold, shipped, downloaded) or sales revenue (USD ($) or other currency)</a:t>
            </a:r>
          </a:p>
          <a:p>
            <a:pPr marL="1079481" lvl="1" indent="-342900"/>
            <a:r>
              <a:rPr lang="en-US" sz="1200" dirty="0"/>
              <a:t>the most recent year(s) that you can find</a:t>
            </a:r>
          </a:p>
          <a:p>
            <a:pPr marL="342900" indent="-342900">
              <a:buFont typeface="+mj-lt"/>
              <a:buAutoNum type="arabicPeriod"/>
            </a:pPr>
            <a:endParaRPr lang="en-US" sz="1050" dirty="0"/>
          </a:p>
          <a:p>
            <a:pPr marL="342900" indent="-342900">
              <a:buFont typeface="+mj-lt"/>
              <a:buAutoNum type="arabicPeriod"/>
            </a:pPr>
            <a:r>
              <a:rPr lang="en-US" sz="1600" i="1" dirty="0"/>
              <a:t>(optional) </a:t>
            </a:r>
            <a:r>
              <a:rPr lang="en-US" sz="1600" b="1" dirty="0"/>
              <a:t>Growth rate </a:t>
            </a:r>
            <a:r>
              <a:rPr lang="en-US" sz="1600" dirty="0"/>
              <a:t>of the product category sales</a:t>
            </a:r>
          </a:p>
          <a:p>
            <a:pPr marL="1079481" lvl="1" indent="-342900"/>
            <a:r>
              <a:rPr lang="en-US" sz="1200" dirty="0"/>
              <a:t>growth of units or sales revenue (USD ($) or other currency)</a:t>
            </a:r>
          </a:p>
          <a:p>
            <a:pPr marL="1079481" lvl="1" indent="-342900"/>
            <a:r>
              <a:rPr lang="en-US" sz="1200" dirty="0"/>
              <a:t>most recent year(s) that you can find</a:t>
            </a:r>
          </a:p>
        </p:txBody>
      </p:sp>
    </p:spTree>
    <p:extLst>
      <p:ext uri="{BB962C8B-B14F-4D97-AF65-F5344CB8AC3E}">
        <p14:creationId xmlns:p14="http://schemas.microsoft.com/office/powerpoint/2010/main" val="34371959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7F1AEB-CF0D-4F25-AB7C-6A26E5A63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1950"/>
            <a:ext cx="8229600" cy="762000"/>
          </a:xfrm>
        </p:spPr>
        <p:txBody>
          <a:bodyPr/>
          <a:lstStyle/>
          <a:p>
            <a:r>
              <a:rPr lang="en-US" dirty="0"/>
              <a:t>Where to find the </a:t>
            </a:r>
            <a:r>
              <a:rPr lang="en-US" u="sng" dirty="0"/>
              <a:t>label</a:t>
            </a:r>
            <a:r>
              <a:rPr lang="en-US" dirty="0"/>
              <a:t> of your product category? </a:t>
            </a:r>
            <a:br>
              <a:rPr lang="en-US" dirty="0"/>
            </a:br>
            <a:r>
              <a:rPr lang="en-US" sz="2000" b="0" dirty="0"/>
              <a:t>Look for sites that have a product taxonomy</a:t>
            </a:r>
            <a:endParaRPr lang="en-US" b="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B21BFF-CAFD-B390-7CCF-AB986617EEE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581150"/>
            <a:ext cx="2590800" cy="3200400"/>
          </a:xfrm>
          <a:ln>
            <a:solidFill>
              <a:schemeClr val="tx1"/>
            </a:solidFill>
          </a:ln>
        </p:spPr>
        <p:txBody>
          <a:bodyPr/>
          <a:lstStyle/>
          <a:p>
            <a:pPr marL="0" indent="0"/>
            <a:r>
              <a:rPr lang="en-US" sz="2400" dirty="0"/>
              <a:t>Shopping </a:t>
            </a:r>
          </a:p>
          <a:p>
            <a:pPr marL="0" indent="0"/>
            <a:r>
              <a:rPr lang="en-US" sz="2400" dirty="0"/>
              <a:t>sites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Amazon.com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App Stores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Walmart.com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Staples</a:t>
            </a:r>
          </a:p>
          <a:p>
            <a:pPr marL="0" indent="0"/>
            <a:endParaRPr lang="en-US" sz="1600" dirty="0"/>
          </a:p>
          <a:p>
            <a:pPr marL="0" indent="0"/>
            <a:r>
              <a:rPr lang="en-US" dirty="0"/>
              <a:t>Warning:</a:t>
            </a:r>
          </a:p>
          <a:p>
            <a:pPr marL="0" indent="0"/>
            <a:r>
              <a:rPr lang="en-US" dirty="0"/>
              <a:t>Their categories may not be specific enough.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ACB24EB-FD50-74DE-97AA-6AC34029B314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276600" y="1581150"/>
            <a:ext cx="2590800" cy="3200400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en-US" sz="2400" dirty="0"/>
              <a:t>Product Review sites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Yelp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Capterra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G2 Crowd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TripAdvisor</a:t>
            </a:r>
          </a:p>
          <a:p>
            <a:pPr marL="0" indent="0"/>
            <a:endParaRPr lang="en-US" dirty="0"/>
          </a:p>
          <a:p>
            <a:pPr marL="0" indent="0"/>
            <a:endParaRPr lang="en-US" sz="400" dirty="0"/>
          </a:p>
          <a:p>
            <a:pPr marL="0" indent="0"/>
            <a:r>
              <a:rPr lang="en-US" dirty="0"/>
              <a:t>Warning:</a:t>
            </a:r>
          </a:p>
          <a:p>
            <a:pPr marL="0" indent="0"/>
            <a:r>
              <a:rPr lang="en-US" dirty="0"/>
              <a:t>Their categories may not be specific enough.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19E85B9-A358-ACEF-D45B-50D7ED008EB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096000" y="1581150"/>
            <a:ext cx="2819400" cy="3200400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en-US" sz="2400" dirty="0"/>
              <a:t>Industry Analysis firms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Gartner (B2B)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Frost &amp; Sullivan</a:t>
            </a:r>
          </a:p>
          <a:p>
            <a:pPr marL="0" indent="0"/>
            <a:r>
              <a:rPr lang="en-US" i="1" dirty="0"/>
              <a:t>Available on Course Library page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Forrester Research (B2B)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IDC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36988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D77975-8EC8-DCB4-A0B3-7F0B36998A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840" y="168174"/>
            <a:ext cx="8229600" cy="413902"/>
          </a:xfrm>
        </p:spPr>
        <p:txBody>
          <a:bodyPr/>
          <a:lstStyle/>
          <a:p>
            <a:r>
              <a:rPr lang="en-US" sz="2000" dirty="0"/>
              <a:t>TIP: Search for a “Market Landscape” or “Market Map” like this:</a:t>
            </a:r>
          </a:p>
        </p:txBody>
      </p:sp>
      <p:pic>
        <p:nvPicPr>
          <p:cNvPr id="4098" name="Picture 2" descr="Travel Technology Providers Landscape [Infographic] | AltexSoft">
            <a:extLst>
              <a:ext uri="{FF2B5EF4-FFF2-40B4-BE49-F238E27FC236}">
                <a16:creationId xmlns:a16="http://schemas.microsoft.com/office/drawing/2014/main" id="{778C6DC7-990F-33C9-83C9-7F77F1B0F5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3840" y="728066"/>
            <a:ext cx="8395447" cy="4040309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A03F041-802A-8749-20D7-FAA6CDAA101E}"/>
              </a:ext>
            </a:extLst>
          </p:cNvPr>
          <p:cNvSpPr txBox="1"/>
          <p:nvPr/>
        </p:nvSpPr>
        <p:spPr>
          <a:xfrm>
            <a:off x="2209800" y="4885454"/>
            <a:ext cx="472440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/>
              <a:t>Image source: https://</a:t>
            </a:r>
            <a:r>
              <a:rPr lang="en-US" sz="900" dirty="0" err="1"/>
              <a:t>www.altexsoft.com</a:t>
            </a:r>
            <a:r>
              <a:rPr lang="en-US" sz="900" dirty="0"/>
              <a:t>/infographics/travel-technology-providers-landscape/</a:t>
            </a:r>
          </a:p>
        </p:txBody>
      </p:sp>
    </p:spTree>
    <p:extLst>
      <p:ext uri="{BB962C8B-B14F-4D97-AF65-F5344CB8AC3E}">
        <p14:creationId xmlns:p14="http://schemas.microsoft.com/office/powerpoint/2010/main" val="25352006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F4087-7415-1248-B82A-767ED67AC5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733" y="209550"/>
            <a:ext cx="8229600" cy="609600"/>
          </a:xfrm>
        </p:spPr>
        <p:txBody>
          <a:bodyPr/>
          <a:lstStyle/>
          <a:p>
            <a:r>
              <a:rPr lang="en-US" sz="2550" dirty="0"/>
              <a:t>Product Categories often have one or more </a:t>
            </a:r>
            <a:br>
              <a:rPr lang="en-US" sz="2550" dirty="0"/>
            </a:br>
            <a:r>
              <a:rPr lang="en-US" sz="2550" dirty="0"/>
              <a:t>levels of categories. Select the one that is best fit.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AB08B715-EA1B-3847-827A-1A3834CEBE73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1867239969"/>
              </p:ext>
            </p:extLst>
          </p:nvPr>
        </p:nvGraphicFramePr>
        <p:xfrm>
          <a:off x="838200" y="1200150"/>
          <a:ext cx="8051621" cy="3733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353611-F75F-EC44-B4F1-1053CA87AD1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 bwMode="auto">
          <a:xfrm>
            <a:off x="0" y="6259513"/>
            <a:ext cx="1981200" cy="47625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Verdana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Verdana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Verdana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Verdana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Verdana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8E19EACA-FBA1-FD43-B535-FCBE7CEFE182}" type="slidenum">
              <a:rPr lang="en-US" altLang="en-US" smtClean="0"/>
              <a:pPr>
                <a:defRPr/>
              </a:pPr>
              <a:t>18</a:t>
            </a:fld>
            <a:endParaRPr lang="en-US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2514B4-4B5B-7B4A-A2C9-83651B54C8B4}"/>
              </a:ext>
            </a:extLst>
          </p:cNvPr>
          <p:cNvSpPr txBox="1"/>
          <p:nvPr/>
        </p:nvSpPr>
        <p:spPr>
          <a:xfrm>
            <a:off x="433493" y="4248150"/>
            <a:ext cx="2184221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”product category” refers to any level.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2773EF6-8221-8B48-A791-08ABC3C5976F}"/>
              </a:ext>
            </a:extLst>
          </p:cNvPr>
          <p:cNvSpPr txBox="1"/>
          <p:nvPr/>
        </p:nvSpPr>
        <p:spPr>
          <a:xfrm>
            <a:off x="4419600" y="1428750"/>
            <a:ext cx="2743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C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Top level product category </a:t>
            </a:r>
          </a:p>
        </p:txBody>
      </p:sp>
    </p:spTree>
    <p:extLst>
      <p:ext uri="{BB962C8B-B14F-4D97-AF65-F5344CB8AC3E}">
        <p14:creationId xmlns:p14="http://schemas.microsoft.com/office/powerpoint/2010/main" val="6746902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AE162-9BB9-A47E-5EBF-D5C0DA08A7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1950"/>
            <a:ext cx="8458200" cy="609600"/>
          </a:xfrm>
        </p:spPr>
        <p:txBody>
          <a:bodyPr/>
          <a:lstStyle/>
          <a:p>
            <a:r>
              <a:rPr lang="en-US" dirty="0"/>
              <a:t>Where to find a product category’s </a:t>
            </a:r>
            <a:r>
              <a:rPr lang="en-US" u="sng" dirty="0"/>
              <a:t>sales and growth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D9B2D3-5D7F-05D0-23D1-6C7104D7A43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047750"/>
            <a:ext cx="8534400" cy="3733800"/>
          </a:xfrm>
        </p:spPr>
        <p:txBody>
          <a:bodyPr/>
          <a:lstStyle/>
          <a:p>
            <a:r>
              <a:rPr lang="en-US" sz="1800" b="1" dirty="0" err="1"/>
              <a:t>Statista.com</a:t>
            </a:r>
            <a:r>
              <a:rPr lang="en-US" sz="1800" dirty="0"/>
              <a:t> can be very useful – a collection of market statistics </a:t>
            </a:r>
            <a:r>
              <a:rPr lang="en-US" dirty="0"/>
              <a:t>(and others.)</a:t>
            </a:r>
            <a:endParaRPr lang="en-US" sz="1800" dirty="0"/>
          </a:p>
          <a:p>
            <a:r>
              <a:rPr lang="en-US" dirty="0"/>
              <a:t>Premium content is available from the CMU Library Database (not the Course Library page)</a:t>
            </a:r>
          </a:p>
          <a:p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sz="1800" b="1" dirty="0"/>
              <a:t>Go to CMU Libraries page: </a:t>
            </a:r>
            <a:r>
              <a:rPr lang="en-US" sz="1800" b="1" dirty="0">
                <a:hlinkClick r:id="rId2"/>
              </a:rPr>
              <a:t>https://www.library.cmu.edu/</a:t>
            </a:r>
            <a:endParaRPr lang="en-US" b="1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Login with your CMU credentials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Select “Databases A-Z” from the menu at the top.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On the “All Database Types” menu, select “Data and Statistics.”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Choose </a:t>
            </a:r>
            <a:r>
              <a:rPr lang="en-US" sz="1600" b="1" dirty="0"/>
              <a:t>“Statista” </a:t>
            </a:r>
            <a:r>
              <a:rPr lang="en-US" sz="1600" dirty="0"/>
              <a:t>(or another relevant source)</a:t>
            </a:r>
          </a:p>
        </p:txBody>
      </p:sp>
    </p:spTree>
    <p:extLst>
      <p:ext uri="{BB962C8B-B14F-4D97-AF65-F5344CB8AC3E}">
        <p14:creationId xmlns:p14="http://schemas.microsoft.com/office/powerpoint/2010/main" val="6414637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33F3C9-DA7A-17E2-C0FD-C53E4F4BD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note about selecting your Target Markets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5FD9C6-5E39-ED3B-521F-550CD29941C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200150"/>
            <a:ext cx="7467600" cy="3581400"/>
          </a:xfrm>
        </p:spPr>
        <p:txBody>
          <a:bodyPr/>
          <a:lstStyle/>
          <a:p>
            <a:r>
              <a:rPr lang="en-US" sz="2000" i="1" dirty="0"/>
              <a:t>Remember: </a:t>
            </a:r>
            <a:r>
              <a:rPr lang="en-US" sz="2000" dirty="0"/>
              <a:t>Your company’s strategy and product line strategy has markets served in its “scope.”</a:t>
            </a:r>
          </a:p>
          <a:p>
            <a:endParaRPr lang="en-US" sz="2000" dirty="0"/>
          </a:p>
          <a:p>
            <a:r>
              <a:rPr lang="en-US" sz="2000" dirty="0"/>
              <a:t>As a result, they have: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existing customer relationships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brand awareness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0" indent="0"/>
            <a:r>
              <a:rPr lang="en-US" sz="2000" dirty="0"/>
              <a:t>Aligning your target markets with these can be more beneficial for your product’s success and provide a more persuasive business case.</a:t>
            </a:r>
          </a:p>
        </p:txBody>
      </p:sp>
    </p:spTree>
    <p:extLst>
      <p:ext uri="{BB962C8B-B14F-4D97-AF65-F5344CB8AC3E}">
        <p14:creationId xmlns:p14="http://schemas.microsoft.com/office/powerpoint/2010/main" val="1708944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CC3A810-6CEA-D545-B89D-779F2B660D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1950"/>
            <a:ext cx="8229600" cy="609600"/>
          </a:xfrm>
        </p:spPr>
        <p:txBody>
          <a:bodyPr wrap="square" anchor="t"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Exercise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50468C8-A606-D846-9527-BA7730A8D49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971550"/>
            <a:ext cx="4114800" cy="3810000"/>
          </a:xfrm>
        </p:spPr>
        <p:txBody>
          <a:bodyPr wrap="square" anchor="t">
            <a:normAutofit fontScale="92500" lnSpcReduction="20000"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800" dirty="0"/>
              <a:t>Identify the product category for your product idea </a:t>
            </a:r>
            <a:r>
              <a:rPr lang="en-US" sz="1800" u="sng" dirty="0"/>
              <a:t>as established by others.</a:t>
            </a:r>
          </a:p>
          <a:p>
            <a:pPr marL="342900" indent="-342900">
              <a:buFont typeface="+mj-lt"/>
              <a:buAutoNum type="arabicPeriod"/>
            </a:pPr>
            <a:endParaRPr lang="en-US" sz="1800" u="sng" dirty="0"/>
          </a:p>
          <a:p>
            <a:pPr marL="342900" indent="-342900">
              <a:buFont typeface="+mj-lt"/>
              <a:buAutoNum type="arabicPeriod"/>
            </a:pPr>
            <a:r>
              <a:rPr lang="en-US" sz="1800" dirty="0"/>
              <a:t>Identify some of your direct competitors</a:t>
            </a:r>
          </a:p>
          <a:p>
            <a:pPr marL="1079481" lvl="1" indent="-342900"/>
            <a:r>
              <a:rPr lang="en-US" sz="1800" dirty="0"/>
              <a:t>company + product name</a:t>
            </a:r>
          </a:p>
          <a:p>
            <a:endParaRPr lang="en-US" sz="1800" dirty="0"/>
          </a:p>
          <a:p>
            <a:r>
              <a:rPr lang="en-US" sz="1800" dirty="0"/>
              <a:t>3.   Try to find:</a:t>
            </a:r>
          </a:p>
          <a:p>
            <a:pPr lvl="2"/>
            <a:r>
              <a:rPr lang="en-US" sz="1800" dirty="0"/>
              <a:t>sales per year</a:t>
            </a:r>
          </a:p>
          <a:p>
            <a:pPr lvl="2"/>
            <a:r>
              <a:rPr lang="en-US" sz="1800" dirty="0"/>
              <a:t>growth rate per year </a:t>
            </a:r>
          </a:p>
          <a:p>
            <a:endParaRPr lang="en-US" sz="1800" dirty="0"/>
          </a:p>
          <a:p>
            <a:r>
              <a:rPr lang="en-US" sz="1800" i="1" dirty="0"/>
              <a:t>Use the Statista site via the CMU Libraries page</a:t>
            </a:r>
          </a:p>
        </p:txBody>
      </p:sp>
      <p:pic>
        <p:nvPicPr>
          <p:cNvPr id="2" name="Picture 2" descr="Chart: Have We Passed the Peak of the Smartphone Era? | Statista">
            <a:extLst>
              <a:ext uri="{FF2B5EF4-FFF2-40B4-BE49-F238E27FC236}">
                <a16:creationId xmlns:a16="http://schemas.microsoft.com/office/drawing/2014/main" id="{24AC288A-2F36-374D-10A6-7B0B26C6CB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24"/>
          <a:stretch/>
        </p:blipFill>
        <p:spPr bwMode="auto">
          <a:xfrm>
            <a:off x="5105400" y="1276350"/>
            <a:ext cx="3429000" cy="2831550"/>
          </a:xfrm>
          <a:prstGeom prst="rect">
            <a:avLst/>
          </a:prstGeom>
          <a:solidFill>
            <a:srgbClr val="FFFFFF"/>
          </a:solidFill>
          <a:ln>
            <a:solidFill>
              <a:schemeClr val="accent1"/>
            </a:solidFill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64E7788-82E4-5842-A74B-00B14B2D800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 bwMode="auto">
          <a:xfrm>
            <a:off x="0" y="6259513"/>
            <a:ext cx="1981200" cy="47625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Verdana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Verdana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Verdana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Verdana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Verdana" charset="0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  <a:defRPr/>
            </a:pPr>
            <a:fld id="{8E19EACA-FBA1-FD43-B535-FCBE7CEFE182}" type="slidenum">
              <a:rPr lang="en-US" altLang="en-US" smtClean="0"/>
              <a:pPr>
                <a:spcAft>
                  <a:spcPts val="600"/>
                </a:spcAft>
                <a:defRPr/>
              </a:pPr>
              <a:t>20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226088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31D479-A5A8-A152-03A8-6976EE9256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66950"/>
            <a:ext cx="8229600" cy="609600"/>
          </a:xfrm>
        </p:spPr>
        <p:txBody>
          <a:bodyPr/>
          <a:lstStyle/>
          <a:p>
            <a:r>
              <a:rPr lang="en-US" dirty="0"/>
              <a:t>Indirect Competition</a:t>
            </a:r>
          </a:p>
        </p:txBody>
      </p:sp>
    </p:spTree>
    <p:extLst>
      <p:ext uri="{BB962C8B-B14F-4D97-AF65-F5344CB8AC3E}">
        <p14:creationId xmlns:p14="http://schemas.microsoft.com/office/powerpoint/2010/main" val="11158696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EC10E7-CB42-DC57-D778-60311BBCD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Indirect competition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EFE768-6D8C-4C64-9787-3A46F9AE637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sz="2000" dirty="0"/>
              <a:t>The other options customers can choose to satisfy the same purpose as your product category.</a:t>
            </a:r>
          </a:p>
          <a:p>
            <a:endParaRPr lang="en-US" sz="2000" dirty="0"/>
          </a:p>
          <a:p>
            <a:r>
              <a:rPr lang="en-US" sz="2000" i="1" dirty="0"/>
              <a:t>		a.k.a. “product substitutes”</a:t>
            </a:r>
          </a:p>
          <a:p>
            <a:endParaRPr lang="en-US" sz="2000" dirty="0"/>
          </a:p>
          <a:p>
            <a:r>
              <a:rPr lang="en-US" sz="2000" dirty="0"/>
              <a:t>The other options can be: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other product categories and the products and services in them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“manual” ways</a:t>
            </a:r>
          </a:p>
        </p:txBody>
      </p:sp>
    </p:spTree>
    <p:extLst>
      <p:ext uri="{BB962C8B-B14F-4D97-AF65-F5344CB8AC3E}">
        <p14:creationId xmlns:p14="http://schemas.microsoft.com/office/powerpoint/2010/main" val="5147624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5514E14-DF67-2F4A-A107-8058B48A1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17102"/>
            <a:ext cx="8229600" cy="609600"/>
          </a:xfrm>
        </p:spPr>
        <p:txBody>
          <a:bodyPr/>
          <a:lstStyle/>
          <a:p>
            <a:r>
              <a:rPr lang="en-US" altLang="en-US" dirty="0"/>
              <a:t>Example: Identifying the customer’s options</a:t>
            </a:r>
            <a:endParaRPr lang="en-US" dirty="0"/>
          </a:p>
        </p:txBody>
      </p:sp>
      <p:sp>
        <p:nvSpPr>
          <p:cNvPr id="34" name="Slide Number Placeholder 2"/>
          <p:cNvSpPr>
            <a:spLocks noGrp="1"/>
          </p:cNvSpPr>
          <p:nvPr>
            <p:ph type="sldNum" sz="quarter" idx="4294967295"/>
          </p:nvPr>
        </p:nvSpPr>
        <p:spPr bwMode="auto">
          <a:xfrm>
            <a:off x="0" y="6245225"/>
            <a:ext cx="1981200" cy="47625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Verdana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Verdana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Verdana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Verdana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Verdana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932360B7-B341-BC44-9B94-4BB6563BD0F7}" type="slidenum">
              <a:rPr lang="en-US" altLang="en-US" smtClean="0"/>
              <a:pPr>
                <a:defRPr/>
              </a:pPr>
              <a:t>23</a:t>
            </a:fld>
            <a:endParaRPr lang="en-US" altLang="en-US"/>
          </a:p>
        </p:txBody>
      </p:sp>
      <p:grpSp>
        <p:nvGrpSpPr>
          <p:cNvPr id="2" name="Group 43"/>
          <p:cNvGrpSpPr>
            <a:grpSpLocks/>
          </p:cNvGrpSpPr>
          <p:nvPr/>
        </p:nvGrpSpPr>
        <p:grpSpPr bwMode="auto">
          <a:xfrm>
            <a:off x="5382819" y="865585"/>
            <a:ext cx="1947863" cy="3165872"/>
            <a:chOff x="3894" y="877"/>
            <a:chExt cx="1636" cy="2659"/>
          </a:xfrm>
        </p:grpSpPr>
        <p:sp>
          <p:nvSpPr>
            <p:cNvPr id="36888" name="Rectangle 36"/>
            <p:cNvSpPr>
              <a:spLocks noChangeArrowheads="1"/>
            </p:cNvSpPr>
            <p:nvPr/>
          </p:nvSpPr>
          <p:spPr bwMode="auto">
            <a:xfrm>
              <a:off x="4605" y="877"/>
              <a:ext cx="925" cy="345"/>
            </a:xfrm>
            <a:prstGeom prst="rect">
              <a:avLst/>
            </a:prstGeom>
            <a:solidFill>
              <a:srgbClr val="6699FF"/>
            </a:solidFill>
            <a:ln w="9525">
              <a:solidFill>
                <a:srgbClr val="3366FF"/>
              </a:solidFill>
              <a:miter lim="800000"/>
              <a:headEnd/>
              <a:tailEnd/>
            </a:ln>
          </p:spPr>
          <p:txBody>
            <a:bodyPr wrap="none" lIns="0" tIns="0" rIns="0" bIns="0" anchor="ctr"/>
            <a:lstStyle>
              <a:lvl1pPr>
                <a:defRPr>
                  <a:solidFill>
                    <a:schemeClr val="tx1"/>
                  </a:solidFill>
                  <a:latin typeface="Verdana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en-US" sz="1050" b="1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Nissan Maxima</a:t>
              </a:r>
            </a:p>
          </p:txBody>
        </p:sp>
        <p:sp>
          <p:nvSpPr>
            <p:cNvPr id="36889" name="Rectangle 39"/>
            <p:cNvSpPr>
              <a:spLocks noChangeArrowheads="1"/>
            </p:cNvSpPr>
            <p:nvPr/>
          </p:nvSpPr>
          <p:spPr bwMode="auto">
            <a:xfrm>
              <a:off x="4605" y="1309"/>
              <a:ext cx="915" cy="345"/>
            </a:xfrm>
            <a:prstGeom prst="rect">
              <a:avLst/>
            </a:prstGeom>
            <a:solidFill>
              <a:srgbClr val="6699FF"/>
            </a:solidFill>
            <a:ln w="9525">
              <a:solidFill>
                <a:srgbClr val="3366FF"/>
              </a:solidFill>
              <a:miter lim="800000"/>
              <a:headEnd/>
              <a:tailEnd/>
            </a:ln>
          </p:spPr>
          <p:txBody>
            <a:bodyPr wrap="none" lIns="0" tIns="0" rIns="0" bIns="0" anchor="ctr"/>
            <a:lstStyle>
              <a:lvl1pPr>
                <a:defRPr>
                  <a:solidFill>
                    <a:schemeClr val="tx1"/>
                  </a:solidFill>
                  <a:latin typeface="Verdana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en-US" sz="1050" b="1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Toyota Camry</a:t>
              </a:r>
            </a:p>
          </p:txBody>
        </p:sp>
        <p:sp>
          <p:nvSpPr>
            <p:cNvPr id="36890" name="Rectangle 40"/>
            <p:cNvSpPr>
              <a:spLocks noChangeArrowheads="1"/>
            </p:cNvSpPr>
            <p:nvPr/>
          </p:nvSpPr>
          <p:spPr bwMode="auto">
            <a:xfrm>
              <a:off x="4605" y="1789"/>
              <a:ext cx="915" cy="345"/>
            </a:xfrm>
            <a:prstGeom prst="rect">
              <a:avLst/>
            </a:prstGeom>
            <a:solidFill>
              <a:srgbClr val="6699FF"/>
            </a:solidFill>
            <a:ln w="9525">
              <a:solidFill>
                <a:srgbClr val="3366FF"/>
              </a:solidFill>
              <a:miter lim="800000"/>
              <a:headEnd/>
              <a:tailEnd/>
            </a:ln>
          </p:spPr>
          <p:txBody>
            <a:bodyPr wrap="none" lIns="0" tIns="0" rIns="0" bIns="0" anchor="ctr"/>
            <a:lstStyle>
              <a:lvl1pPr>
                <a:defRPr>
                  <a:solidFill>
                    <a:schemeClr val="tx1"/>
                  </a:solidFill>
                  <a:latin typeface="Verdana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en-US" sz="1050" b="1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Ford Fusion</a:t>
              </a:r>
            </a:p>
          </p:txBody>
        </p:sp>
        <p:sp>
          <p:nvSpPr>
            <p:cNvPr id="36891" name="Rectangle 41"/>
            <p:cNvSpPr>
              <a:spLocks noChangeArrowheads="1"/>
            </p:cNvSpPr>
            <p:nvPr/>
          </p:nvSpPr>
          <p:spPr bwMode="auto">
            <a:xfrm>
              <a:off x="4605" y="2269"/>
              <a:ext cx="915" cy="345"/>
            </a:xfrm>
            <a:prstGeom prst="rect">
              <a:avLst/>
            </a:prstGeom>
            <a:solidFill>
              <a:srgbClr val="6699FF"/>
            </a:solidFill>
            <a:ln w="9525">
              <a:solidFill>
                <a:srgbClr val="3366FF"/>
              </a:solidFill>
              <a:miter lim="800000"/>
              <a:headEnd/>
              <a:tailEnd/>
            </a:ln>
          </p:spPr>
          <p:txBody>
            <a:bodyPr wrap="none" lIns="0" tIns="0" rIns="0" bIns="0" anchor="ctr"/>
            <a:lstStyle>
              <a:lvl1pPr>
                <a:defRPr>
                  <a:solidFill>
                    <a:schemeClr val="tx1"/>
                  </a:solidFill>
                  <a:latin typeface="Verdana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en-US" sz="1050" b="1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Chevy Malibu</a:t>
              </a:r>
            </a:p>
          </p:txBody>
        </p:sp>
        <p:sp>
          <p:nvSpPr>
            <p:cNvPr id="36892" name="Rectangle 42"/>
            <p:cNvSpPr>
              <a:spLocks noChangeArrowheads="1"/>
            </p:cNvSpPr>
            <p:nvPr/>
          </p:nvSpPr>
          <p:spPr bwMode="auto">
            <a:xfrm>
              <a:off x="4605" y="2720"/>
              <a:ext cx="925" cy="345"/>
            </a:xfrm>
            <a:prstGeom prst="rect">
              <a:avLst/>
            </a:prstGeom>
            <a:solidFill>
              <a:srgbClr val="6699FF"/>
            </a:solidFill>
            <a:ln w="9525">
              <a:solidFill>
                <a:srgbClr val="3366FF"/>
              </a:solidFill>
              <a:miter lim="800000"/>
              <a:headEnd/>
              <a:tailEnd/>
            </a:ln>
          </p:spPr>
          <p:txBody>
            <a:bodyPr wrap="none" lIns="0" tIns="0" rIns="0" bIns="0" anchor="ctr"/>
            <a:lstStyle>
              <a:lvl1pPr>
                <a:defRPr>
                  <a:solidFill>
                    <a:schemeClr val="tx1"/>
                  </a:solidFill>
                  <a:latin typeface="Verdana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en-US" sz="1050" b="1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Honda Accord</a:t>
              </a:r>
            </a:p>
          </p:txBody>
        </p:sp>
        <p:sp>
          <p:nvSpPr>
            <p:cNvPr id="36893" name="Rectangle 43"/>
            <p:cNvSpPr>
              <a:spLocks noChangeArrowheads="1"/>
            </p:cNvSpPr>
            <p:nvPr/>
          </p:nvSpPr>
          <p:spPr bwMode="auto">
            <a:xfrm>
              <a:off x="4605" y="3191"/>
              <a:ext cx="925" cy="345"/>
            </a:xfrm>
            <a:prstGeom prst="rect">
              <a:avLst/>
            </a:prstGeom>
            <a:solidFill>
              <a:srgbClr val="6699FF"/>
            </a:solidFill>
            <a:ln w="9525">
              <a:solidFill>
                <a:srgbClr val="3366FF"/>
              </a:solidFill>
              <a:miter lim="800000"/>
              <a:headEnd/>
              <a:tailEnd/>
            </a:ln>
          </p:spPr>
          <p:txBody>
            <a:bodyPr wrap="none" lIns="0" tIns="0" rIns="0" bIns="0" anchor="ctr"/>
            <a:lstStyle>
              <a:lvl1pPr>
                <a:defRPr>
                  <a:solidFill>
                    <a:schemeClr val="tx1"/>
                  </a:solidFill>
                  <a:latin typeface="Verdana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en-US" sz="1050" b="1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Hyundai </a:t>
              </a:r>
            </a:p>
            <a:p>
              <a:pPr algn="ctr" eaLnBrk="1" hangingPunct="1">
                <a:spcBef>
                  <a:spcPct val="50000"/>
                </a:spcBef>
              </a:pPr>
              <a:r>
                <a:rPr lang="en-US" altLang="en-US" sz="1050" b="1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Genesis</a:t>
              </a:r>
            </a:p>
          </p:txBody>
        </p:sp>
        <p:sp>
          <p:nvSpPr>
            <p:cNvPr id="36894" name="Line 44"/>
            <p:cNvSpPr>
              <a:spLocks noChangeShapeType="1"/>
            </p:cNvSpPr>
            <p:nvPr/>
          </p:nvSpPr>
          <p:spPr bwMode="auto">
            <a:xfrm>
              <a:off x="3908" y="1123"/>
              <a:ext cx="655" cy="1251"/>
            </a:xfrm>
            <a:prstGeom prst="line">
              <a:avLst/>
            </a:prstGeom>
            <a:noFill/>
            <a:ln w="57150">
              <a:solidFill>
                <a:srgbClr val="3366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square" lIns="0" tIns="0" rIns="0" bIns="0">
              <a:spAutoFit/>
            </a:bodyPr>
            <a:lstStyle/>
            <a:p>
              <a:endParaRPr lang="en-US"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36895" name="Line 45"/>
            <p:cNvSpPr>
              <a:spLocks noChangeShapeType="1"/>
            </p:cNvSpPr>
            <p:nvPr/>
          </p:nvSpPr>
          <p:spPr bwMode="auto">
            <a:xfrm>
              <a:off x="3894" y="1104"/>
              <a:ext cx="710" cy="826"/>
            </a:xfrm>
            <a:prstGeom prst="line">
              <a:avLst/>
            </a:prstGeom>
            <a:noFill/>
            <a:ln w="57150">
              <a:solidFill>
                <a:srgbClr val="3366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square" lIns="0" tIns="0" rIns="0" bIns="0">
              <a:spAutoFit/>
            </a:bodyPr>
            <a:lstStyle/>
            <a:p>
              <a:endParaRPr lang="en-US"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36896" name="Line 46"/>
            <p:cNvSpPr>
              <a:spLocks noChangeShapeType="1"/>
            </p:cNvSpPr>
            <p:nvPr/>
          </p:nvSpPr>
          <p:spPr bwMode="auto">
            <a:xfrm>
              <a:off x="3926" y="1123"/>
              <a:ext cx="679" cy="397"/>
            </a:xfrm>
            <a:prstGeom prst="line">
              <a:avLst/>
            </a:prstGeom>
            <a:noFill/>
            <a:ln w="57150">
              <a:solidFill>
                <a:srgbClr val="3366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square" lIns="0" tIns="0" rIns="0" bIns="0">
              <a:spAutoFit/>
            </a:bodyPr>
            <a:lstStyle/>
            <a:p>
              <a:endParaRPr lang="en-US"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36897" name="Line 47"/>
            <p:cNvSpPr>
              <a:spLocks noChangeShapeType="1"/>
            </p:cNvSpPr>
            <p:nvPr/>
          </p:nvSpPr>
          <p:spPr bwMode="auto">
            <a:xfrm flipV="1">
              <a:off x="3908" y="1074"/>
              <a:ext cx="697" cy="11"/>
            </a:xfrm>
            <a:prstGeom prst="line">
              <a:avLst/>
            </a:prstGeom>
            <a:noFill/>
            <a:ln w="57150">
              <a:solidFill>
                <a:srgbClr val="3366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square" lIns="0" tIns="0" rIns="0" bIns="0">
              <a:spAutoFit/>
            </a:bodyPr>
            <a:lstStyle/>
            <a:p>
              <a:endParaRPr lang="en-US"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36898" name="Line 48"/>
            <p:cNvSpPr>
              <a:spLocks noChangeShapeType="1"/>
            </p:cNvSpPr>
            <p:nvPr/>
          </p:nvSpPr>
          <p:spPr bwMode="auto">
            <a:xfrm>
              <a:off x="3914" y="1123"/>
              <a:ext cx="667" cy="1731"/>
            </a:xfrm>
            <a:prstGeom prst="line">
              <a:avLst/>
            </a:prstGeom>
            <a:noFill/>
            <a:ln w="57150">
              <a:solidFill>
                <a:srgbClr val="3366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square" lIns="0" tIns="0" rIns="0" bIns="0">
              <a:spAutoFit/>
            </a:bodyPr>
            <a:lstStyle/>
            <a:p>
              <a:endParaRPr lang="en-US"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36899" name="Line 49"/>
            <p:cNvSpPr>
              <a:spLocks noChangeShapeType="1"/>
            </p:cNvSpPr>
            <p:nvPr/>
          </p:nvSpPr>
          <p:spPr bwMode="auto">
            <a:xfrm>
              <a:off x="3979" y="1329"/>
              <a:ext cx="596" cy="2034"/>
            </a:xfrm>
            <a:prstGeom prst="line">
              <a:avLst/>
            </a:prstGeom>
            <a:noFill/>
            <a:ln w="57150">
              <a:solidFill>
                <a:srgbClr val="3366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square" lIns="0" tIns="0" rIns="0" bIns="0">
              <a:spAutoFit/>
            </a:bodyPr>
            <a:lstStyle/>
            <a:p>
              <a:endParaRPr lang="en-US"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36867" name="Rectangle 21"/>
          <p:cNvSpPr>
            <a:spLocks noChangeArrowheads="1"/>
          </p:cNvSpPr>
          <p:nvPr/>
        </p:nvSpPr>
        <p:spPr bwMode="auto">
          <a:xfrm>
            <a:off x="1880682" y="2620566"/>
            <a:ext cx="1192324" cy="1301348"/>
          </a:xfrm>
          <a:prstGeom prst="rect">
            <a:avLst/>
          </a:prstGeom>
          <a:solidFill>
            <a:srgbClr val="99CCFF"/>
          </a:solidFill>
          <a:ln w="9525">
            <a:solidFill>
              <a:srgbClr val="99CCFF"/>
            </a:solidFill>
            <a:miter lim="800000"/>
            <a:headEnd/>
            <a:tailEnd/>
          </a:ln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Verdana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sz="1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purpose </a:t>
            </a:r>
          </a:p>
          <a:p>
            <a:pPr algn="ctr" eaLnBrk="1" hangingPunct="1">
              <a:spcBef>
                <a:spcPct val="50000"/>
              </a:spcBef>
            </a:pPr>
            <a:endParaRPr lang="en-US" altLang="en-US" sz="12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 eaLnBrk="1" hangingPunct="1">
              <a:spcBef>
                <a:spcPct val="50000"/>
              </a:spcBef>
            </a:pPr>
            <a:r>
              <a:rPr lang="en-US" altLang="en-US" sz="15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“To get </a:t>
            </a:r>
          </a:p>
          <a:p>
            <a:pPr algn="ctr" eaLnBrk="1" hangingPunct="1">
              <a:spcBef>
                <a:spcPct val="50000"/>
              </a:spcBef>
            </a:pPr>
            <a:r>
              <a:rPr lang="en-US" altLang="en-US" sz="15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to work”</a:t>
            </a:r>
          </a:p>
        </p:txBody>
      </p:sp>
      <p:grpSp>
        <p:nvGrpSpPr>
          <p:cNvPr id="3" name="Group 42"/>
          <p:cNvGrpSpPr>
            <a:grpSpLocks/>
          </p:cNvGrpSpPr>
          <p:nvPr/>
        </p:nvGrpSpPr>
        <p:grpSpPr bwMode="auto">
          <a:xfrm>
            <a:off x="3027912" y="896541"/>
            <a:ext cx="2393004" cy="3427809"/>
            <a:chOff x="2387" y="903"/>
            <a:chExt cx="1539" cy="2879"/>
          </a:xfrm>
        </p:grpSpPr>
        <p:sp>
          <p:nvSpPr>
            <p:cNvPr id="36874" name="Line 23"/>
            <p:cNvSpPr>
              <a:spLocks noChangeShapeType="1"/>
            </p:cNvSpPr>
            <p:nvPr/>
          </p:nvSpPr>
          <p:spPr bwMode="auto">
            <a:xfrm>
              <a:off x="2436" y="2687"/>
              <a:ext cx="694" cy="92"/>
            </a:xfrm>
            <a:prstGeom prst="line">
              <a:avLst/>
            </a:prstGeom>
            <a:noFill/>
            <a:ln w="57150">
              <a:solidFill>
                <a:srgbClr val="00CC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square" lIns="0" tIns="0" rIns="0" bIns="0">
              <a:spAutoFit/>
            </a:bodyPr>
            <a:lstStyle/>
            <a:p>
              <a:endParaRPr lang="en-US"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36875" name="Line 25"/>
            <p:cNvSpPr>
              <a:spLocks noChangeShapeType="1"/>
            </p:cNvSpPr>
            <p:nvPr/>
          </p:nvSpPr>
          <p:spPr bwMode="auto">
            <a:xfrm>
              <a:off x="2459" y="2733"/>
              <a:ext cx="661" cy="480"/>
            </a:xfrm>
            <a:prstGeom prst="line">
              <a:avLst/>
            </a:prstGeom>
            <a:noFill/>
            <a:ln w="57150">
              <a:solidFill>
                <a:srgbClr val="00CC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square" lIns="0" tIns="0" rIns="0" bIns="0">
              <a:spAutoFit/>
            </a:bodyPr>
            <a:lstStyle/>
            <a:p>
              <a:endParaRPr lang="en-US"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36876" name="Line 26"/>
            <p:cNvSpPr>
              <a:spLocks noChangeShapeType="1"/>
            </p:cNvSpPr>
            <p:nvPr/>
          </p:nvSpPr>
          <p:spPr bwMode="auto">
            <a:xfrm flipV="1">
              <a:off x="2387" y="1152"/>
              <a:ext cx="617" cy="1240"/>
            </a:xfrm>
            <a:prstGeom prst="line">
              <a:avLst/>
            </a:prstGeom>
            <a:noFill/>
            <a:ln w="57150">
              <a:solidFill>
                <a:srgbClr val="00CC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square" lIns="0" tIns="0" rIns="0" bIns="0">
              <a:spAutoFit/>
            </a:bodyPr>
            <a:lstStyle/>
            <a:p>
              <a:endParaRPr lang="en-US"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36877" name="Line 27"/>
            <p:cNvSpPr>
              <a:spLocks noChangeShapeType="1"/>
            </p:cNvSpPr>
            <p:nvPr/>
          </p:nvSpPr>
          <p:spPr bwMode="auto">
            <a:xfrm flipV="1">
              <a:off x="2416" y="1949"/>
              <a:ext cx="671" cy="686"/>
            </a:xfrm>
            <a:prstGeom prst="line">
              <a:avLst/>
            </a:prstGeom>
            <a:noFill/>
            <a:ln w="57150">
              <a:solidFill>
                <a:srgbClr val="00CC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square" lIns="0" tIns="0" rIns="0" bIns="0">
              <a:spAutoFit/>
            </a:bodyPr>
            <a:lstStyle/>
            <a:p>
              <a:endParaRPr lang="en-US"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36878" name="Rectangle 32"/>
            <p:cNvSpPr>
              <a:spLocks noChangeArrowheads="1"/>
            </p:cNvSpPr>
            <p:nvPr/>
          </p:nvSpPr>
          <p:spPr bwMode="auto">
            <a:xfrm>
              <a:off x="3121" y="2604"/>
              <a:ext cx="796" cy="338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rgbClr val="00CCFF"/>
              </a:solidFill>
              <a:miter lim="800000"/>
              <a:headEnd/>
              <a:tailEnd/>
            </a:ln>
          </p:spPr>
          <p:txBody>
            <a:bodyPr wrap="none" lIns="0" tIns="0" rIns="0" bIns="0" anchor="ctr"/>
            <a:lstStyle>
              <a:lvl1pPr>
                <a:defRPr>
                  <a:solidFill>
                    <a:schemeClr val="tx1"/>
                  </a:solidFill>
                  <a:latin typeface="Verdana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en-US" sz="1050" b="1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Motorcycles</a:t>
              </a:r>
            </a:p>
          </p:txBody>
        </p:sp>
        <p:sp>
          <p:nvSpPr>
            <p:cNvPr id="36879" name="Rectangle 33"/>
            <p:cNvSpPr>
              <a:spLocks noChangeArrowheads="1"/>
            </p:cNvSpPr>
            <p:nvPr/>
          </p:nvSpPr>
          <p:spPr bwMode="auto">
            <a:xfrm>
              <a:off x="3130" y="3025"/>
              <a:ext cx="796" cy="338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rgbClr val="00CCFF"/>
              </a:solidFill>
              <a:miter lim="800000"/>
              <a:headEnd/>
              <a:tailEnd/>
            </a:ln>
          </p:spPr>
          <p:txBody>
            <a:bodyPr wrap="none" lIns="0" tIns="0" rIns="0" bIns="0" anchor="ctr"/>
            <a:lstStyle>
              <a:lvl1pPr>
                <a:defRPr>
                  <a:solidFill>
                    <a:schemeClr val="tx1"/>
                  </a:solidFill>
                  <a:latin typeface="Verdana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en-US" sz="1050" b="1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Bicycles</a:t>
              </a:r>
            </a:p>
          </p:txBody>
        </p:sp>
        <p:sp>
          <p:nvSpPr>
            <p:cNvPr id="36880" name="Rectangle 33"/>
            <p:cNvSpPr>
              <a:spLocks noChangeArrowheads="1"/>
            </p:cNvSpPr>
            <p:nvPr/>
          </p:nvSpPr>
          <p:spPr bwMode="auto">
            <a:xfrm>
              <a:off x="3130" y="3444"/>
              <a:ext cx="796" cy="33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rgbClr val="00CCFF"/>
              </a:solidFill>
              <a:miter lim="800000"/>
              <a:headEnd/>
              <a:tailEnd/>
            </a:ln>
          </p:spPr>
          <p:txBody>
            <a:bodyPr wrap="none" lIns="0" tIns="0" rIns="0" bIns="0" anchor="ctr"/>
            <a:lstStyle>
              <a:lvl1pPr>
                <a:defRPr>
                  <a:solidFill>
                    <a:schemeClr val="tx1"/>
                  </a:solidFill>
                  <a:latin typeface="Verdana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en-US" sz="1050" b="1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Walk</a:t>
              </a:r>
            </a:p>
          </p:txBody>
        </p:sp>
        <p:sp>
          <p:nvSpPr>
            <p:cNvPr id="36881" name="Line 25"/>
            <p:cNvSpPr>
              <a:spLocks noChangeShapeType="1"/>
            </p:cNvSpPr>
            <p:nvPr/>
          </p:nvSpPr>
          <p:spPr bwMode="auto">
            <a:xfrm>
              <a:off x="2458" y="2718"/>
              <a:ext cx="638" cy="821"/>
            </a:xfrm>
            <a:prstGeom prst="line">
              <a:avLst/>
            </a:prstGeom>
            <a:noFill/>
            <a:ln w="57150">
              <a:solidFill>
                <a:srgbClr val="00CC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square" lIns="0" tIns="0" rIns="0" bIns="0">
              <a:spAutoFit/>
            </a:bodyPr>
            <a:lstStyle/>
            <a:p>
              <a:endParaRPr lang="en-US"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36882" name="Rectangle 32"/>
            <p:cNvSpPr>
              <a:spLocks noChangeArrowheads="1"/>
            </p:cNvSpPr>
            <p:nvPr/>
          </p:nvSpPr>
          <p:spPr bwMode="auto">
            <a:xfrm>
              <a:off x="3122" y="2185"/>
              <a:ext cx="796" cy="338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rgbClr val="00CCFF"/>
              </a:solidFill>
              <a:miter lim="800000"/>
              <a:headEnd/>
              <a:tailEnd/>
            </a:ln>
          </p:spPr>
          <p:txBody>
            <a:bodyPr wrap="none" lIns="0" tIns="0" rIns="0" bIns="0" anchor="ctr"/>
            <a:lstStyle>
              <a:lvl1pPr>
                <a:defRPr>
                  <a:solidFill>
                    <a:schemeClr val="tx1"/>
                  </a:solidFill>
                  <a:latin typeface="Verdana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en-US" sz="1050" b="1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Trains</a:t>
              </a:r>
            </a:p>
          </p:txBody>
        </p:sp>
        <p:sp>
          <p:nvSpPr>
            <p:cNvPr id="36883" name="Rectangle 32"/>
            <p:cNvSpPr>
              <a:spLocks noChangeArrowheads="1"/>
            </p:cNvSpPr>
            <p:nvPr/>
          </p:nvSpPr>
          <p:spPr bwMode="auto">
            <a:xfrm>
              <a:off x="3113" y="903"/>
              <a:ext cx="796" cy="338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rgbClr val="00CCFF"/>
              </a:solidFill>
              <a:miter lim="800000"/>
              <a:headEnd/>
              <a:tailEnd/>
            </a:ln>
          </p:spPr>
          <p:txBody>
            <a:bodyPr wrap="none" lIns="0" tIns="0" rIns="0" bIns="0" anchor="ctr"/>
            <a:lstStyle>
              <a:lvl1pPr>
                <a:defRPr>
                  <a:solidFill>
                    <a:schemeClr val="tx1"/>
                  </a:solidFill>
                  <a:latin typeface="Verdana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en-US" sz="1050" b="1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Sedans</a:t>
              </a:r>
            </a:p>
          </p:txBody>
        </p:sp>
        <p:sp>
          <p:nvSpPr>
            <p:cNvPr id="36884" name="Rectangle 32"/>
            <p:cNvSpPr>
              <a:spLocks noChangeArrowheads="1"/>
            </p:cNvSpPr>
            <p:nvPr/>
          </p:nvSpPr>
          <p:spPr bwMode="auto">
            <a:xfrm>
              <a:off x="3113" y="1322"/>
              <a:ext cx="796" cy="338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rgbClr val="00CCFF"/>
              </a:solidFill>
              <a:miter lim="800000"/>
              <a:headEnd/>
              <a:tailEnd/>
            </a:ln>
          </p:spPr>
          <p:txBody>
            <a:bodyPr wrap="none" lIns="0" tIns="0" rIns="0" bIns="0" anchor="ctr"/>
            <a:lstStyle>
              <a:lvl1pPr>
                <a:defRPr>
                  <a:solidFill>
                    <a:schemeClr val="tx1"/>
                  </a:solidFill>
                  <a:latin typeface="Verdana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en-US" sz="1050" b="1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SUVs</a:t>
              </a:r>
            </a:p>
          </p:txBody>
        </p:sp>
        <p:sp>
          <p:nvSpPr>
            <p:cNvPr id="36885" name="Rectangle 32"/>
            <p:cNvSpPr>
              <a:spLocks noChangeArrowheads="1"/>
            </p:cNvSpPr>
            <p:nvPr/>
          </p:nvSpPr>
          <p:spPr bwMode="auto">
            <a:xfrm>
              <a:off x="3112" y="1766"/>
              <a:ext cx="796" cy="338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rgbClr val="00CCFF"/>
              </a:solidFill>
              <a:miter lim="800000"/>
              <a:headEnd/>
              <a:tailEnd/>
            </a:ln>
          </p:spPr>
          <p:txBody>
            <a:bodyPr wrap="none" lIns="0" tIns="0" rIns="0" bIns="0" anchor="ctr"/>
            <a:lstStyle>
              <a:lvl1pPr>
                <a:defRPr>
                  <a:solidFill>
                    <a:schemeClr val="tx1"/>
                  </a:solidFill>
                  <a:latin typeface="Verdana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en-US" sz="1050" b="1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Buses</a:t>
              </a:r>
            </a:p>
          </p:txBody>
        </p:sp>
        <p:sp>
          <p:nvSpPr>
            <p:cNvPr id="36886" name="Line 23"/>
            <p:cNvSpPr>
              <a:spLocks noChangeShapeType="1"/>
            </p:cNvSpPr>
            <p:nvPr/>
          </p:nvSpPr>
          <p:spPr bwMode="auto">
            <a:xfrm flipV="1">
              <a:off x="2436" y="2315"/>
              <a:ext cx="660" cy="366"/>
            </a:xfrm>
            <a:prstGeom prst="line">
              <a:avLst/>
            </a:prstGeom>
            <a:noFill/>
            <a:ln w="57150">
              <a:solidFill>
                <a:srgbClr val="00CC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square" lIns="0" tIns="0" rIns="0" bIns="0">
              <a:spAutoFit/>
            </a:bodyPr>
            <a:lstStyle/>
            <a:p>
              <a:endParaRPr lang="en-US"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36887" name="Line 23"/>
            <p:cNvSpPr>
              <a:spLocks noChangeShapeType="1"/>
            </p:cNvSpPr>
            <p:nvPr/>
          </p:nvSpPr>
          <p:spPr bwMode="auto">
            <a:xfrm flipV="1">
              <a:off x="2416" y="1544"/>
              <a:ext cx="609" cy="962"/>
            </a:xfrm>
            <a:prstGeom prst="line">
              <a:avLst/>
            </a:prstGeom>
            <a:noFill/>
            <a:ln w="57150">
              <a:solidFill>
                <a:srgbClr val="00CC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square" lIns="0" tIns="0" rIns="0" bIns="0">
              <a:spAutoFit/>
            </a:bodyPr>
            <a:lstStyle/>
            <a:p>
              <a:endParaRPr lang="en-US"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35" name="Rectangle 34"/>
          <p:cNvSpPr/>
          <p:nvPr/>
        </p:nvSpPr>
        <p:spPr bwMode="auto">
          <a:xfrm>
            <a:off x="457200" y="2620566"/>
            <a:ext cx="1002506" cy="1301353"/>
          </a:xfrm>
          <a:prstGeom prst="rect">
            <a:avLst/>
          </a:prstGeom>
          <a:solidFill>
            <a:schemeClr val="bg2">
              <a:lumMod val="9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>
              <a:defRPr/>
            </a:pPr>
            <a:r>
              <a:rPr lang="en-US" sz="1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User</a:t>
            </a:r>
          </a:p>
          <a:p>
            <a:pPr>
              <a:defRPr/>
            </a:pPr>
            <a:endParaRPr lang="en-US" sz="105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>
              <a:defRPr/>
            </a:pPr>
            <a:r>
              <a:rPr lang="en-US" sz="15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Office Worker</a:t>
            </a:r>
          </a:p>
        </p:txBody>
      </p:sp>
      <p:cxnSp>
        <p:nvCxnSpPr>
          <p:cNvPr id="36" name="Straight Arrow Connector 35"/>
          <p:cNvCxnSpPr>
            <a:stCxn id="36" idx="3"/>
          </p:cNvCxnSpPr>
          <p:nvPr/>
        </p:nvCxnSpPr>
        <p:spPr bwMode="auto">
          <a:xfrm>
            <a:off x="1459706" y="3324225"/>
            <a:ext cx="521494" cy="0"/>
          </a:xfrm>
          <a:prstGeom prst="straightConnector1">
            <a:avLst/>
          </a:prstGeom>
          <a:solidFill>
            <a:schemeClr val="accent1"/>
          </a:solidFill>
          <a:ln w="603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828FE8B-F754-92C4-AFB3-176ADA569328}"/>
              </a:ext>
            </a:extLst>
          </p:cNvPr>
          <p:cNvSpPr txBox="1"/>
          <p:nvPr/>
        </p:nvSpPr>
        <p:spPr>
          <a:xfrm>
            <a:off x="1003876" y="4499312"/>
            <a:ext cx="6035282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en-US" sz="1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Purpose</a:t>
            </a:r>
            <a:r>
              <a:rPr lang="en-US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is the task the user is trying to do while using your product. a.k.a. Job To Be Done (JTBD)</a:t>
            </a:r>
          </a:p>
        </p:txBody>
      </p:sp>
    </p:spTree>
    <p:extLst>
      <p:ext uri="{BB962C8B-B14F-4D97-AF65-F5344CB8AC3E}">
        <p14:creationId xmlns:p14="http://schemas.microsoft.com/office/powerpoint/2010/main" val="1694667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B64365C-4762-8749-B53A-55AA664D89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588" y="147421"/>
            <a:ext cx="6052939" cy="455847"/>
          </a:xfrm>
        </p:spPr>
        <p:txBody>
          <a:bodyPr/>
          <a:lstStyle/>
          <a:p>
            <a:r>
              <a:rPr lang="en-US" dirty="0"/>
              <a:t>Direct and Indirect Competition</a:t>
            </a:r>
          </a:p>
        </p:txBody>
      </p:sp>
      <p:sp>
        <p:nvSpPr>
          <p:cNvPr id="34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1073918" y="6400413"/>
            <a:ext cx="279883" cy="276999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rgbClr val="888888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Open Sans Regular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45 Helvetica Light" charset="0"/>
                <a:ea typeface="ＭＳ Ｐゴシック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45 Helvetica Light" charset="0"/>
                <a:ea typeface="ＭＳ Ｐゴシック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45 Helvetica Light" charset="0"/>
                <a:ea typeface="ＭＳ Ｐゴシック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45 Helvetica Light" charset="0"/>
                <a:ea typeface="ＭＳ Ｐゴシック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45 Helvetica Light" charset="0"/>
                <a:ea typeface="ＭＳ Ｐゴシック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45 Helvetica Light" charset="0"/>
                <a:ea typeface="ＭＳ Ｐゴシック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45 Helvetica Light" charset="0"/>
                <a:ea typeface="ＭＳ Ｐゴシック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45 Helvetica Light" charset="0"/>
                <a:ea typeface="ＭＳ Ｐゴシック" charset="-128"/>
                <a:cs typeface="+mn-cs"/>
              </a:defRPr>
            </a:lvl9pPr>
          </a:lstStyle>
          <a:p>
            <a:pPr marL="0" marR="0" lvl="0" indent="0" algn="r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lang="en-US" smtClean="0"/>
              <a:pPr marL="0" marR="0" lvl="0" indent="0" algn="r" defTabSz="6858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altLang="en-US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charset="0"/>
              <a:ea typeface="ＭＳ Ｐゴシック"/>
              <a:cs typeface="+mn-cs"/>
            </a:endParaRPr>
          </a:p>
        </p:txBody>
      </p:sp>
      <p:grpSp>
        <p:nvGrpSpPr>
          <p:cNvPr id="2" name="Group 43"/>
          <p:cNvGrpSpPr>
            <a:grpSpLocks/>
          </p:cNvGrpSpPr>
          <p:nvPr/>
        </p:nvGrpSpPr>
        <p:grpSpPr bwMode="auto">
          <a:xfrm>
            <a:off x="5431937" y="1212868"/>
            <a:ext cx="2329501" cy="3290362"/>
            <a:chOff x="3894" y="877"/>
            <a:chExt cx="1636" cy="2659"/>
          </a:xfrm>
        </p:grpSpPr>
        <p:sp>
          <p:nvSpPr>
            <p:cNvPr id="36888" name="Rectangle 36"/>
            <p:cNvSpPr>
              <a:spLocks noChangeArrowheads="1"/>
            </p:cNvSpPr>
            <p:nvPr/>
          </p:nvSpPr>
          <p:spPr bwMode="auto">
            <a:xfrm>
              <a:off x="4605" y="877"/>
              <a:ext cx="925" cy="345"/>
            </a:xfrm>
            <a:prstGeom prst="rect">
              <a:avLst/>
            </a:prstGeom>
            <a:solidFill>
              <a:srgbClr val="6699FF"/>
            </a:solidFill>
            <a:ln w="9525">
              <a:solidFill>
                <a:srgbClr val="3366FF"/>
              </a:solidFill>
              <a:miter lim="800000"/>
              <a:headEnd/>
              <a:tailEnd/>
            </a:ln>
          </p:spPr>
          <p:txBody>
            <a:bodyPr wrap="none" lIns="0" tIns="0" rIns="0" bIns="0" anchor="ctr"/>
            <a:lstStyle>
              <a:lvl1pPr>
                <a:defRPr>
                  <a:solidFill>
                    <a:schemeClr val="tx1"/>
                  </a:solidFill>
                  <a:latin typeface="Verdana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</a:defRPr>
              </a:lvl9pPr>
            </a:lstStyle>
            <a:p>
              <a:pPr marL="0" marR="0" lvl="0" indent="0" algn="ctr" defTabSz="6858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5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erdana" charset="0"/>
                  <a:ea typeface="Arial" charset="0"/>
                  <a:cs typeface="Arial" charset="0"/>
                </a:rPr>
                <a:t>Nissan Altima</a:t>
              </a:r>
            </a:p>
          </p:txBody>
        </p:sp>
        <p:sp>
          <p:nvSpPr>
            <p:cNvPr id="36889" name="Rectangle 39"/>
            <p:cNvSpPr>
              <a:spLocks noChangeArrowheads="1"/>
            </p:cNvSpPr>
            <p:nvPr/>
          </p:nvSpPr>
          <p:spPr bwMode="auto">
            <a:xfrm>
              <a:off x="4605" y="1309"/>
              <a:ext cx="915" cy="345"/>
            </a:xfrm>
            <a:prstGeom prst="rect">
              <a:avLst/>
            </a:prstGeom>
            <a:solidFill>
              <a:srgbClr val="6699FF"/>
            </a:solidFill>
            <a:ln w="9525">
              <a:solidFill>
                <a:srgbClr val="3366FF"/>
              </a:solidFill>
              <a:miter lim="800000"/>
              <a:headEnd/>
              <a:tailEnd/>
            </a:ln>
          </p:spPr>
          <p:txBody>
            <a:bodyPr wrap="none" lIns="0" tIns="0" rIns="0" bIns="0" anchor="ctr"/>
            <a:lstStyle>
              <a:lvl1pPr>
                <a:defRPr>
                  <a:solidFill>
                    <a:schemeClr val="tx1"/>
                  </a:solidFill>
                  <a:latin typeface="Verdana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</a:defRPr>
              </a:lvl9pPr>
            </a:lstStyle>
            <a:p>
              <a:pPr marL="0" marR="0" lvl="0" indent="0" algn="ctr" defTabSz="6858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5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erdana" charset="0"/>
                  <a:ea typeface="Arial" charset="0"/>
                  <a:cs typeface="Arial" charset="0"/>
                </a:rPr>
                <a:t>Toyota Corolla</a:t>
              </a:r>
            </a:p>
          </p:txBody>
        </p:sp>
        <p:sp>
          <p:nvSpPr>
            <p:cNvPr id="36890" name="Rectangle 40"/>
            <p:cNvSpPr>
              <a:spLocks noChangeArrowheads="1"/>
            </p:cNvSpPr>
            <p:nvPr/>
          </p:nvSpPr>
          <p:spPr bwMode="auto">
            <a:xfrm>
              <a:off x="4605" y="1789"/>
              <a:ext cx="885" cy="345"/>
            </a:xfrm>
            <a:prstGeom prst="rect">
              <a:avLst/>
            </a:prstGeom>
            <a:solidFill>
              <a:srgbClr val="6699FF"/>
            </a:solidFill>
            <a:ln w="9525">
              <a:solidFill>
                <a:srgbClr val="3366FF"/>
              </a:solidFill>
              <a:miter lim="800000"/>
              <a:headEnd/>
              <a:tailEnd/>
            </a:ln>
          </p:spPr>
          <p:txBody>
            <a:bodyPr wrap="none" lIns="0" tIns="0" rIns="0" bIns="0" anchor="ctr"/>
            <a:lstStyle>
              <a:lvl1pPr>
                <a:defRPr>
                  <a:solidFill>
                    <a:schemeClr val="tx1"/>
                  </a:solidFill>
                  <a:latin typeface="Verdana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</a:defRPr>
              </a:lvl9pPr>
            </a:lstStyle>
            <a:p>
              <a:pPr marL="0" marR="0" lvl="0" indent="0" algn="ctr" defTabSz="6858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5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erdana" charset="0"/>
                  <a:ea typeface="Arial" charset="0"/>
                  <a:cs typeface="Arial" charset="0"/>
                </a:rPr>
                <a:t>Ford Fusion</a:t>
              </a:r>
            </a:p>
          </p:txBody>
        </p:sp>
        <p:sp>
          <p:nvSpPr>
            <p:cNvPr id="36891" name="Rectangle 41"/>
            <p:cNvSpPr>
              <a:spLocks noChangeArrowheads="1"/>
            </p:cNvSpPr>
            <p:nvPr/>
          </p:nvSpPr>
          <p:spPr bwMode="auto">
            <a:xfrm>
              <a:off x="4605" y="2269"/>
              <a:ext cx="895" cy="345"/>
            </a:xfrm>
            <a:prstGeom prst="rect">
              <a:avLst/>
            </a:prstGeom>
            <a:solidFill>
              <a:srgbClr val="6699FF"/>
            </a:solidFill>
            <a:ln w="9525">
              <a:solidFill>
                <a:srgbClr val="3366FF"/>
              </a:solidFill>
              <a:miter lim="800000"/>
              <a:headEnd/>
              <a:tailEnd/>
            </a:ln>
          </p:spPr>
          <p:txBody>
            <a:bodyPr wrap="none" lIns="0" tIns="0" rIns="0" bIns="0" anchor="ctr"/>
            <a:lstStyle>
              <a:lvl1pPr>
                <a:defRPr>
                  <a:solidFill>
                    <a:schemeClr val="tx1"/>
                  </a:solidFill>
                  <a:latin typeface="Verdana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</a:defRPr>
              </a:lvl9pPr>
            </a:lstStyle>
            <a:p>
              <a:pPr marL="0" marR="0" lvl="0" indent="0" algn="ctr" defTabSz="6858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5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erdana" charset="0"/>
                  <a:ea typeface="Arial" charset="0"/>
                  <a:cs typeface="Arial" charset="0"/>
                </a:rPr>
                <a:t>Chevy Malibu</a:t>
              </a:r>
            </a:p>
          </p:txBody>
        </p:sp>
        <p:sp>
          <p:nvSpPr>
            <p:cNvPr id="36892" name="Rectangle 42"/>
            <p:cNvSpPr>
              <a:spLocks noChangeArrowheads="1"/>
            </p:cNvSpPr>
            <p:nvPr/>
          </p:nvSpPr>
          <p:spPr bwMode="auto">
            <a:xfrm>
              <a:off x="4605" y="2720"/>
              <a:ext cx="905" cy="345"/>
            </a:xfrm>
            <a:prstGeom prst="rect">
              <a:avLst/>
            </a:prstGeom>
            <a:solidFill>
              <a:srgbClr val="6699FF"/>
            </a:solidFill>
            <a:ln w="9525">
              <a:solidFill>
                <a:srgbClr val="3366FF"/>
              </a:solidFill>
              <a:miter lim="800000"/>
              <a:headEnd/>
              <a:tailEnd/>
            </a:ln>
          </p:spPr>
          <p:txBody>
            <a:bodyPr wrap="none" lIns="0" tIns="0" rIns="0" bIns="0" anchor="ctr"/>
            <a:lstStyle>
              <a:lvl1pPr>
                <a:defRPr>
                  <a:solidFill>
                    <a:schemeClr val="tx1"/>
                  </a:solidFill>
                  <a:latin typeface="Verdana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</a:defRPr>
              </a:lvl9pPr>
            </a:lstStyle>
            <a:p>
              <a:pPr marL="0" marR="0" lvl="0" indent="0" algn="ctr" defTabSz="6858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5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erdana" charset="0"/>
                  <a:ea typeface="Arial" charset="0"/>
                  <a:cs typeface="Arial" charset="0"/>
                </a:rPr>
                <a:t>Honda Accord</a:t>
              </a:r>
            </a:p>
          </p:txBody>
        </p:sp>
        <p:sp>
          <p:nvSpPr>
            <p:cNvPr id="36893" name="Rectangle 43"/>
            <p:cNvSpPr>
              <a:spLocks noChangeArrowheads="1"/>
            </p:cNvSpPr>
            <p:nvPr/>
          </p:nvSpPr>
          <p:spPr bwMode="auto">
            <a:xfrm>
              <a:off x="4605" y="3191"/>
              <a:ext cx="925" cy="345"/>
            </a:xfrm>
            <a:prstGeom prst="rect">
              <a:avLst/>
            </a:prstGeom>
            <a:solidFill>
              <a:srgbClr val="6699FF"/>
            </a:solidFill>
            <a:ln w="9525">
              <a:solidFill>
                <a:srgbClr val="3366FF"/>
              </a:solidFill>
              <a:miter lim="800000"/>
              <a:headEnd/>
              <a:tailEnd/>
            </a:ln>
          </p:spPr>
          <p:txBody>
            <a:bodyPr wrap="none" lIns="0" tIns="0" rIns="0" bIns="0" anchor="ctr"/>
            <a:lstStyle>
              <a:lvl1pPr>
                <a:defRPr>
                  <a:solidFill>
                    <a:schemeClr val="tx1"/>
                  </a:solidFill>
                  <a:latin typeface="Verdana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</a:defRPr>
              </a:lvl9pPr>
            </a:lstStyle>
            <a:p>
              <a:pPr marL="0" marR="0" lvl="0" indent="0" algn="ctr" defTabSz="6858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5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erdana" charset="0"/>
                  <a:ea typeface="Arial" charset="0"/>
                  <a:cs typeface="Arial" charset="0"/>
                </a:rPr>
                <a:t>Chrysler</a:t>
              </a:r>
            </a:p>
            <a:p>
              <a:pPr marL="0" marR="0" lvl="0" indent="0" algn="ctr" defTabSz="6858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5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erdana" charset="0"/>
                  <a:ea typeface="Arial" charset="0"/>
                  <a:cs typeface="Arial" charset="0"/>
                </a:rPr>
                <a:t> Sebring</a:t>
              </a:r>
            </a:p>
          </p:txBody>
        </p:sp>
        <p:sp>
          <p:nvSpPr>
            <p:cNvPr id="36894" name="Line 44"/>
            <p:cNvSpPr>
              <a:spLocks noChangeShapeType="1"/>
            </p:cNvSpPr>
            <p:nvPr/>
          </p:nvSpPr>
          <p:spPr bwMode="auto">
            <a:xfrm>
              <a:off x="3908" y="1123"/>
              <a:ext cx="655" cy="1251"/>
            </a:xfrm>
            <a:prstGeom prst="line">
              <a:avLst/>
            </a:prstGeom>
            <a:noFill/>
            <a:ln w="57150">
              <a:solidFill>
                <a:srgbClr val="3366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marL="0" marR="0" lvl="0" indent="0" algn="l" defTabSz="6858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charset="0"/>
                <a:ea typeface="ＭＳ Ｐゴシック"/>
                <a:cs typeface="+mn-cs"/>
              </a:endParaRPr>
            </a:p>
          </p:txBody>
        </p:sp>
        <p:sp>
          <p:nvSpPr>
            <p:cNvPr id="36895" name="Line 45"/>
            <p:cNvSpPr>
              <a:spLocks noChangeShapeType="1"/>
            </p:cNvSpPr>
            <p:nvPr/>
          </p:nvSpPr>
          <p:spPr bwMode="auto">
            <a:xfrm>
              <a:off x="3894" y="1104"/>
              <a:ext cx="710" cy="826"/>
            </a:xfrm>
            <a:prstGeom prst="line">
              <a:avLst/>
            </a:prstGeom>
            <a:noFill/>
            <a:ln w="57150">
              <a:solidFill>
                <a:srgbClr val="3366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marL="0" marR="0" lvl="0" indent="0" algn="l" defTabSz="6858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charset="0"/>
                <a:ea typeface="ＭＳ Ｐゴシック"/>
                <a:cs typeface="+mn-cs"/>
              </a:endParaRPr>
            </a:p>
          </p:txBody>
        </p:sp>
        <p:sp>
          <p:nvSpPr>
            <p:cNvPr id="36896" name="Line 46"/>
            <p:cNvSpPr>
              <a:spLocks noChangeShapeType="1"/>
            </p:cNvSpPr>
            <p:nvPr/>
          </p:nvSpPr>
          <p:spPr bwMode="auto">
            <a:xfrm>
              <a:off x="3926" y="1123"/>
              <a:ext cx="679" cy="397"/>
            </a:xfrm>
            <a:prstGeom prst="line">
              <a:avLst/>
            </a:prstGeom>
            <a:noFill/>
            <a:ln w="57150">
              <a:solidFill>
                <a:srgbClr val="3366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marL="0" marR="0" lvl="0" indent="0" algn="l" defTabSz="6858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charset="0"/>
                <a:ea typeface="ＭＳ Ｐゴシック"/>
                <a:cs typeface="+mn-cs"/>
              </a:endParaRPr>
            </a:p>
          </p:txBody>
        </p:sp>
        <p:sp>
          <p:nvSpPr>
            <p:cNvPr id="36897" name="Line 47"/>
            <p:cNvSpPr>
              <a:spLocks noChangeShapeType="1"/>
            </p:cNvSpPr>
            <p:nvPr/>
          </p:nvSpPr>
          <p:spPr bwMode="auto">
            <a:xfrm flipV="1">
              <a:off x="3908" y="1074"/>
              <a:ext cx="697" cy="11"/>
            </a:xfrm>
            <a:prstGeom prst="line">
              <a:avLst/>
            </a:prstGeom>
            <a:noFill/>
            <a:ln w="57150">
              <a:solidFill>
                <a:srgbClr val="3366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marL="0" marR="0" lvl="0" indent="0" algn="l" defTabSz="6858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charset="0"/>
                <a:ea typeface="ＭＳ Ｐゴシック"/>
                <a:cs typeface="+mn-cs"/>
              </a:endParaRPr>
            </a:p>
          </p:txBody>
        </p:sp>
        <p:sp>
          <p:nvSpPr>
            <p:cNvPr id="36898" name="Line 48"/>
            <p:cNvSpPr>
              <a:spLocks noChangeShapeType="1"/>
            </p:cNvSpPr>
            <p:nvPr/>
          </p:nvSpPr>
          <p:spPr bwMode="auto">
            <a:xfrm>
              <a:off x="3914" y="1123"/>
              <a:ext cx="667" cy="1731"/>
            </a:xfrm>
            <a:prstGeom prst="line">
              <a:avLst/>
            </a:prstGeom>
            <a:noFill/>
            <a:ln w="57150">
              <a:solidFill>
                <a:srgbClr val="3366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marL="0" marR="0" lvl="0" indent="0" algn="l" defTabSz="6858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charset="0"/>
                <a:ea typeface="ＭＳ Ｐゴシック"/>
                <a:cs typeface="+mn-cs"/>
              </a:endParaRPr>
            </a:p>
          </p:txBody>
        </p:sp>
        <p:sp>
          <p:nvSpPr>
            <p:cNvPr id="36899" name="Line 49"/>
            <p:cNvSpPr>
              <a:spLocks noChangeShapeType="1"/>
            </p:cNvSpPr>
            <p:nvPr/>
          </p:nvSpPr>
          <p:spPr bwMode="auto">
            <a:xfrm>
              <a:off x="3979" y="1329"/>
              <a:ext cx="596" cy="2034"/>
            </a:xfrm>
            <a:prstGeom prst="line">
              <a:avLst/>
            </a:prstGeom>
            <a:noFill/>
            <a:ln w="57150">
              <a:solidFill>
                <a:srgbClr val="3366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marL="0" marR="0" lvl="0" indent="0" algn="l" defTabSz="6858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charset="0"/>
                <a:ea typeface="ＭＳ Ｐゴシック"/>
                <a:cs typeface="+mn-cs"/>
              </a:endParaRPr>
            </a:p>
          </p:txBody>
        </p:sp>
      </p:grpSp>
      <p:sp>
        <p:nvSpPr>
          <p:cNvPr id="36867" name="Rectangle 21"/>
          <p:cNvSpPr>
            <a:spLocks noChangeArrowheads="1"/>
          </p:cNvSpPr>
          <p:nvPr/>
        </p:nvSpPr>
        <p:spPr bwMode="auto">
          <a:xfrm>
            <a:off x="1968227" y="2689622"/>
            <a:ext cx="1058465" cy="1593056"/>
          </a:xfrm>
          <a:prstGeom prst="rect">
            <a:avLst/>
          </a:prstGeom>
          <a:solidFill>
            <a:srgbClr val="99CCFF"/>
          </a:solidFill>
          <a:ln w="9525">
            <a:solidFill>
              <a:srgbClr val="99CCFF"/>
            </a:solidFill>
            <a:miter lim="800000"/>
            <a:headEnd/>
            <a:tailEnd/>
          </a:ln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Verdana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</a:defRPr>
            </a:lvl9pPr>
          </a:lstStyle>
          <a:p>
            <a:pPr marL="0" marR="0" lvl="0" indent="0" algn="ctr" defTabSz="6858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3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charset="0"/>
                <a:ea typeface="Arial" charset="0"/>
                <a:cs typeface="Arial" charset="0"/>
              </a:rPr>
              <a:t>Purpose</a:t>
            </a:r>
          </a:p>
          <a:p>
            <a:pPr marL="0" marR="0" lvl="0" indent="0" algn="ctr" defTabSz="6858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1350" b="1" dirty="0">
                <a:solidFill>
                  <a:srgbClr val="000000"/>
                </a:solidFill>
                <a:ea typeface="Arial" charset="0"/>
                <a:cs typeface="Arial" charset="0"/>
              </a:rPr>
              <a:t>(JTBD)</a:t>
            </a:r>
            <a:endParaRPr kumimoji="0" lang="en-US" altLang="en-US" sz="135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charset="0"/>
              <a:ea typeface="Arial" charset="0"/>
              <a:cs typeface="Arial" charset="0"/>
            </a:endParaRPr>
          </a:p>
          <a:p>
            <a:pPr marL="0" marR="0" lvl="0" indent="0" algn="ctr" defTabSz="6858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35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charset="0"/>
              <a:ea typeface="Arial" charset="0"/>
              <a:cs typeface="Arial" charset="0"/>
            </a:endParaRPr>
          </a:p>
          <a:p>
            <a:pPr marL="0" marR="0" lvl="0" indent="0" algn="ctr" defTabSz="6858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charset="0"/>
                <a:ea typeface="Arial" charset="0"/>
                <a:cs typeface="Arial" charset="0"/>
              </a:rPr>
              <a:t>“To get </a:t>
            </a:r>
          </a:p>
          <a:p>
            <a:pPr marL="0" marR="0" lvl="0" indent="0" algn="ctr" defTabSz="6858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charset="0"/>
                <a:ea typeface="Arial" charset="0"/>
                <a:cs typeface="Arial" charset="0"/>
              </a:rPr>
              <a:t>to work”</a:t>
            </a:r>
          </a:p>
        </p:txBody>
      </p:sp>
      <p:grpSp>
        <p:nvGrpSpPr>
          <p:cNvPr id="3" name="Group 42"/>
          <p:cNvGrpSpPr>
            <a:grpSpLocks/>
          </p:cNvGrpSpPr>
          <p:nvPr/>
        </p:nvGrpSpPr>
        <p:grpSpPr bwMode="auto">
          <a:xfrm>
            <a:off x="3043595" y="1353741"/>
            <a:ext cx="2377322" cy="3427809"/>
            <a:chOff x="2416" y="903"/>
            <a:chExt cx="1510" cy="2879"/>
          </a:xfrm>
        </p:grpSpPr>
        <p:sp>
          <p:nvSpPr>
            <p:cNvPr id="36874" name="Line 23"/>
            <p:cNvSpPr>
              <a:spLocks noChangeShapeType="1"/>
            </p:cNvSpPr>
            <p:nvPr/>
          </p:nvSpPr>
          <p:spPr bwMode="auto">
            <a:xfrm>
              <a:off x="2436" y="2687"/>
              <a:ext cx="694" cy="92"/>
            </a:xfrm>
            <a:prstGeom prst="line">
              <a:avLst/>
            </a:prstGeom>
            <a:noFill/>
            <a:ln w="57150">
              <a:solidFill>
                <a:srgbClr val="00CC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marL="0" marR="0" lvl="0" indent="0" algn="l" defTabSz="6858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charset="0"/>
                <a:ea typeface="ＭＳ Ｐゴシック"/>
                <a:cs typeface="+mn-cs"/>
              </a:endParaRPr>
            </a:p>
          </p:txBody>
        </p:sp>
        <p:sp>
          <p:nvSpPr>
            <p:cNvPr id="36875" name="Line 25"/>
            <p:cNvSpPr>
              <a:spLocks noChangeShapeType="1"/>
            </p:cNvSpPr>
            <p:nvPr/>
          </p:nvSpPr>
          <p:spPr bwMode="auto">
            <a:xfrm>
              <a:off x="2459" y="2733"/>
              <a:ext cx="661" cy="480"/>
            </a:xfrm>
            <a:prstGeom prst="line">
              <a:avLst/>
            </a:prstGeom>
            <a:noFill/>
            <a:ln w="57150">
              <a:solidFill>
                <a:srgbClr val="00CC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marL="0" marR="0" lvl="0" indent="0" algn="l" defTabSz="6858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charset="0"/>
                <a:ea typeface="ＭＳ Ｐゴシック"/>
                <a:cs typeface="+mn-cs"/>
              </a:endParaRPr>
            </a:p>
          </p:txBody>
        </p:sp>
        <p:sp>
          <p:nvSpPr>
            <p:cNvPr id="36876" name="Line 26"/>
            <p:cNvSpPr>
              <a:spLocks noChangeShapeType="1"/>
            </p:cNvSpPr>
            <p:nvPr/>
          </p:nvSpPr>
          <p:spPr bwMode="auto">
            <a:xfrm flipV="1">
              <a:off x="2416" y="1152"/>
              <a:ext cx="588" cy="1117"/>
            </a:xfrm>
            <a:prstGeom prst="line">
              <a:avLst/>
            </a:prstGeom>
            <a:noFill/>
            <a:ln w="57150">
              <a:solidFill>
                <a:srgbClr val="00CC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marL="0" marR="0" lvl="0" indent="0" algn="l" defTabSz="6858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charset="0"/>
                <a:ea typeface="ＭＳ Ｐゴシック"/>
                <a:cs typeface="+mn-cs"/>
              </a:endParaRPr>
            </a:p>
          </p:txBody>
        </p:sp>
        <p:sp>
          <p:nvSpPr>
            <p:cNvPr id="36877" name="Line 27"/>
            <p:cNvSpPr>
              <a:spLocks noChangeShapeType="1"/>
            </p:cNvSpPr>
            <p:nvPr/>
          </p:nvSpPr>
          <p:spPr bwMode="auto">
            <a:xfrm flipV="1">
              <a:off x="2416" y="1949"/>
              <a:ext cx="671" cy="686"/>
            </a:xfrm>
            <a:prstGeom prst="line">
              <a:avLst/>
            </a:prstGeom>
            <a:noFill/>
            <a:ln w="57150">
              <a:solidFill>
                <a:srgbClr val="00CC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marL="0" marR="0" lvl="0" indent="0" algn="l" defTabSz="6858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charset="0"/>
                <a:ea typeface="ＭＳ Ｐゴシック"/>
                <a:cs typeface="+mn-cs"/>
              </a:endParaRPr>
            </a:p>
          </p:txBody>
        </p:sp>
        <p:sp>
          <p:nvSpPr>
            <p:cNvPr id="36878" name="Rectangle 32"/>
            <p:cNvSpPr>
              <a:spLocks noChangeArrowheads="1"/>
            </p:cNvSpPr>
            <p:nvPr/>
          </p:nvSpPr>
          <p:spPr bwMode="auto">
            <a:xfrm>
              <a:off x="3121" y="2604"/>
              <a:ext cx="796" cy="338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rgbClr val="00CCFF"/>
              </a:solidFill>
              <a:miter lim="800000"/>
              <a:headEnd/>
              <a:tailEnd/>
            </a:ln>
          </p:spPr>
          <p:txBody>
            <a:bodyPr wrap="none" lIns="0" tIns="0" rIns="0" bIns="0" anchor="ctr"/>
            <a:lstStyle>
              <a:lvl1pPr>
                <a:defRPr>
                  <a:solidFill>
                    <a:schemeClr val="tx1"/>
                  </a:solidFill>
                  <a:latin typeface="Verdana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</a:defRPr>
              </a:lvl9pPr>
            </a:lstStyle>
            <a:p>
              <a:pPr marL="0" marR="0" lvl="0" indent="0" algn="ctr" defTabSz="6858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5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erdana" charset="0"/>
                  <a:ea typeface="Arial" charset="0"/>
                  <a:cs typeface="Arial" charset="0"/>
                </a:rPr>
                <a:t>Motorcycles</a:t>
              </a:r>
            </a:p>
          </p:txBody>
        </p:sp>
        <p:sp>
          <p:nvSpPr>
            <p:cNvPr id="36879" name="Rectangle 33"/>
            <p:cNvSpPr>
              <a:spLocks noChangeArrowheads="1"/>
            </p:cNvSpPr>
            <p:nvPr/>
          </p:nvSpPr>
          <p:spPr bwMode="auto">
            <a:xfrm>
              <a:off x="3130" y="3025"/>
              <a:ext cx="796" cy="338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rgbClr val="00CCFF"/>
              </a:solidFill>
              <a:miter lim="800000"/>
              <a:headEnd/>
              <a:tailEnd/>
            </a:ln>
          </p:spPr>
          <p:txBody>
            <a:bodyPr wrap="none" lIns="0" tIns="0" rIns="0" bIns="0" anchor="ctr"/>
            <a:lstStyle>
              <a:lvl1pPr>
                <a:defRPr>
                  <a:solidFill>
                    <a:schemeClr val="tx1"/>
                  </a:solidFill>
                  <a:latin typeface="Verdana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</a:defRPr>
              </a:lvl9pPr>
            </a:lstStyle>
            <a:p>
              <a:pPr marL="0" marR="0" lvl="0" indent="0" algn="ctr" defTabSz="6858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5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erdana" charset="0"/>
                  <a:ea typeface="Arial" charset="0"/>
                  <a:cs typeface="Arial" charset="0"/>
                </a:rPr>
                <a:t>Bicycles</a:t>
              </a:r>
            </a:p>
          </p:txBody>
        </p:sp>
        <p:sp>
          <p:nvSpPr>
            <p:cNvPr id="36880" name="Rectangle 33"/>
            <p:cNvSpPr>
              <a:spLocks noChangeArrowheads="1"/>
            </p:cNvSpPr>
            <p:nvPr/>
          </p:nvSpPr>
          <p:spPr bwMode="auto">
            <a:xfrm>
              <a:off x="3130" y="3444"/>
              <a:ext cx="796" cy="338"/>
            </a:xfrm>
            <a:prstGeom prst="rect">
              <a:avLst/>
            </a:prstGeom>
            <a:solidFill>
              <a:srgbClr val="0070C0"/>
            </a:solidFill>
            <a:ln w="9525">
              <a:solidFill>
                <a:srgbClr val="00CCFF"/>
              </a:solidFill>
              <a:miter lim="800000"/>
              <a:headEnd/>
              <a:tailEnd/>
            </a:ln>
          </p:spPr>
          <p:txBody>
            <a:bodyPr wrap="none" lIns="0" tIns="0" rIns="0" bIns="0" anchor="ctr"/>
            <a:lstStyle>
              <a:lvl1pPr>
                <a:defRPr>
                  <a:solidFill>
                    <a:schemeClr val="tx1"/>
                  </a:solidFill>
                  <a:latin typeface="Verdana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</a:defRPr>
              </a:lvl9pPr>
            </a:lstStyle>
            <a:p>
              <a:pPr marL="0" marR="0" lvl="0" indent="0" algn="ctr" defTabSz="6858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5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erdana" charset="0"/>
                  <a:ea typeface="Arial" charset="0"/>
                  <a:cs typeface="Arial" charset="0"/>
                </a:rPr>
                <a:t>Walk</a:t>
              </a:r>
            </a:p>
          </p:txBody>
        </p:sp>
        <p:sp>
          <p:nvSpPr>
            <p:cNvPr id="36881" name="Line 25"/>
            <p:cNvSpPr>
              <a:spLocks noChangeShapeType="1"/>
            </p:cNvSpPr>
            <p:nvPr/>
          </p:nvSpPr>
          <p:spPr bwMode="auto">
            <a:xfrm>
              <a:off x="2458" y="2718"/>
              <a:ext cx="638" cy="821"/>
            </a:xfrm>
            <a:prstGeom prst="line">
              <a:avLst/>
            </a:prstGeom>
            <a:noFill/>
            <a:ln w="57150">
              <a:solidFill>
                <a:srgbClr val="00CC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marL="0" marR="0" lvl="0" indent="0" algn="l" defTabSz="6858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charset="0"/>
                <a:ea typeface="ＭＳ Ｐゴシック"/>
                <a:cs typeface="+mn-cs"/>
              </a:endParaRPr>
            </a:p>
          </p:txBody>
        </p:sp>
        <p:sp>
          <p:nvSpPr>
            <p:cNvPr id="36882" name="Rectangle 32"/>
            <p:cNvSpPr>
              <a:spLocks noChangeArrowheads="1"/>
            </p:cNvSpPr>
            <p:nvPr/>
          </p:nvSpPr>
          <p:spPr bwMode="auto">
            <a:xfrm>
              <a:off x="3122" y="2185"/>
              <a:ext cx="796" cy="338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rgbClr val="00CCFF"/>
              </a:solidFill>
              <a:miter lim="800000"/>
              <a:headEnd/>
              <a:tailEnd/>
            </a:ln>
          </p:spPr>
          <p:txBody>
            <a:bodyPr wrap="none" lIns="0" tIns="0" rIns="0" bIns="0" anchor="ctr"/>
            <a:lstStyle>
              <a:lvl1pPr>
                <a:defRPr>
                  <a:solidFill>
                    <a:schemeClr val="tx1"/>
                  </a:solidFill>
                  <a:latin typeface="Verdana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</a:defRPr>
              </a:lvl9pPr>
            </a:lstStyle>
            <a:p>
              <a:pPr marL="0" marR="0" lvl="0" indent="0" algn="ctr" defTabSz="6858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5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erdana" charset="0"/>
                  <a:ea typeface="Arial" charset="0"/>
                  <a:cs typeface="Arial" charset="0"/>
                </a:rPr>
                <a:t>Trains</a:t>
              </a:r>
            </a:p>
          </p:txBody>
        </p:sp>
        <p:sp>
          <p:nvSpPr>
            <p:cNvPr id="36883" name="Rectangle 32"/>
            <p:cNvSpPr>
              <a:spLocks noChangeArrowheads="1"/>
            </p:cNvSpPr>
            <p:nvPr/>
          </p:nvSpPr>
          <p:spPr bwMode="auto">
            <a:xfrm>
              <a:off x="3113" y="903"/>
              <a:ext cx="796" cy="338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rgbClr val="00CCFF"/>
              </a:solidFill>
              <a:miter lim="800000"/>
              <a:headEnd/>
              <a:tailEnd/>
            </a:ln>
          </p:spPr>
          <p:txBody>
            <a:bodyPr wrap="none" lIns="0" tIns="0" rIns="0" bIns="0" anchor="ctr"/>
            <a:lstStyle>
              <a:lvl1pPr>
                <a:defRPr>
                  <a:solidFill>
                    <a:schemeClr val="tx1"/>
                  </a:solidFill>
                  <a:latin typeface="Verdana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</a:defRPr>
              </a:lvl9pPr>
            </a:lstStyle>
            <a:p>
              <a:pPr marL="0" marR="0" lvl="0" indent="0" algn="ctr" defTabSz="6858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5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erdana" charset="0"/>
                  <a:ea typeface="Arial" charset="0"/>
                  <a:cs typeface="Arial" charset="0"/>
                </a:rPr>
                <a:t>Sedans</a:t>
              </a:r>
            </a:p>
          </p:txBody>
        </p:sp>
        <p:sp>
          <p:nvSpPr>
            <p:cNvPr id="36884" name="Rectangle 32"/>
            <p:cNvSpPr>
              <a:spLocks noChangeArrowheads="1"/>
            </p:cNvSpPr>
            <p:nvPr/>
          </p:nvSpPr>
          <p:spPr bwMode="auto">
            <a:xfrm>
              <a:off x="3113" y="1322"/>
              <a:ext cx="796" cy="338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rgbClr val="00CCFF"/>
              </a:solidFill>
              <a:miter lim="800000"/>
              <a:headEnd/>
              <a:tailEnd/>
            </a:ln>
          </p:spPr>
          <p:txBody>
            <a:bodyPr wrap="none" lIns="0" tIns="0" rIns="0" bIns="0" anchor="ctr"/>
            <a:lstStyle>
              <a:lvl1pPr>
                <a:defRPr>
                  <a:solidFill>
                    <a:schemeClr val="tx1"/>
                  </a:solidFill>
                  <a:latin typeface="Verdana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</a:defRPr>
              </a:lvl9pPr>
            </a:lstStyle>
            <a:p>
              <a:pPr marL="0" marR="0" lvl="0" indent="0" algn="ctr" defTabSz="6858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5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erdana" charset="0"/>
                  <a:ea typeface="Arial" charset="0"/>
                  <a:cs typeface="Arial" charset="0"/>
                </a:rPr>
                <a:t>SUVs</a:t>
              </a:r>
            </a:p>
          </p:txBody>
        </p:sp>
        <p:sp>
          <p:nvSpPr>
            <p:cNvPr id="36885" name="Rectangle 32"/>
            <p:cNvSpPr>
              <a:spLocks noChangeArrowheads="1"/>
            </p:cNvSpPr>
            <p:nvPr/>
          </p:nvSpPr>
          <p:spPr bwMode="auto">
            <a:xfrm>
              <a:off x="3112" y="1766"/>
              <a:ext cx="796" cy="338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rgbClr val="00CCFF"/>
              </a:solidFill>
              <a:miter lim="800000"/>
              <a:headEnd/>
              <a:tailEnd/>
            </a:ln>
          </p:spPr>
          <p:txBody>
            <a:bodyPr wrap="none" lIns="0" tIns="0" rIns="0" bIns="0" anchor="ctr"/>
            <a:lstStyle>
              <a:lvl1pPr>
                <a:defRPr>
                  <a:solidFill>
                    <a:schemeClr val="tx1"/>
                  </a:solidFill>
                  <a:latin typeface="Verdana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</a:defRPr>
              </a:lvl9pPr>
            </a:lstStyle>
            <a:p>
              <a:pPr marL="0" marR="0" lvl="0" indent="0" algn="ctr" defTabSz="6858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5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erdana" charset="0"/>
                  <a:ea typeface="Arial" charset="0"/>
                  <a:cs typeface="Arial" charset="0"/>
                </a:rPr>
                <a:t>Buses</a:t>
              </a:r>
            </a:p>
          </p:txBody>
        </p:sp>
        <p:sp>
          <p:nvSpPr>
            <p:cNvPr id="36886" name="Line 23"/>
            <p:cNvSpPr>
              <a:spLocks noChangeShapeType="1"/>
            </p:cNvSpPr>
            <p:nvPr/>
          </p:nvSpPr>
          <p:spPr bwMode="auto">
            <a:xfrm flipV="1">
              <a:off x="2436" y="2315"/>
              <a:ext cx="660" cy="366"/>
            </a:xfrm>
            <a:prstGeom prst="line">
              <a:avLst/>
            </a:prstGeom>
            <a:noFill/>
            <a:ln w="57150">
              <a:solidFill>
                <a:srgbClr val="00CC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marL="0" marR="0" lvl="0" indent="0" algn="l" defTabSz="6858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charset="0"/>
                <a:ea typeface="ＭＳ Ｐゴシック"/>
                <a:cs typeface="+mn-cs"/>
              </a:endParaRPr>
            </a:p>
          </p:txBody>
        </p:sp>
        <p:sp>
          <p:nvSpPr>
            <p:cNvPr id="36887" name="Line 23"/>
            <p:cNvSpPr>
              <a:spLocks noChangeShapeType="1"/>
            </p:cNvSpPr>
            <p:nvPr/>
          </p:nvSpPr>
          <p:spPr bwMode="auto">
            <a:xfrm flipV="1">
              <a:off x="2416" y="1544"/>
              <a:ext cx="609" cy="962"/>
            </a:xfrm>
            <a:prstGeom prst="line">
              <a:avLst/>
            </a:prstGeom>
            <a:noFill/>
            <a:ln w="57150">
              <a:solidFill>
                <a:srgbClr val="00CC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marL="0" marR="0" lvl="0" indent="0" algn="l" defTabSz="6858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charset="0"/>
                <a:ea typeface="ＭＳ Ｐゴシック"/>
                <a:cs typeface="+mn-cs"/>
              </a:endParaRPr>
            </a:p>
          </p:txBody>
        </p:sp>
      </p:grpSp>
      <p:sp>
        <p:nvSpPr>
          <p:cNvPr id="35" name="Rectangle 34"/>
          <p:cNvSpPr/>
          <p:nvPr/>
        </p:nvSpPr>
        <p:spPr bwMode="auto">
          <a:xfrm>
            <a:off x="602367" y="2696075"/>
            <a:ext cx="1002506" cy="1593056"/>
          </a:xfrm>
          <a:prstGeom prst="rect">
            <a:avLst/>
          </a:prstGeom>
          <a:solidFill>
            <a:schemeClr val="bg2">
              <a:lumMod val="9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charset="0"/>
                <a:ea typeface="ＭＳ Ｐゴシック"/>
                <a:cs typeface="+mn-cs"/>
              </a:rPr>
              <a:t>User</a:t>
            </a:r>
          </a:p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05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charset="0"/>
              <a:ea typeface="ＭＳ Ｐゴシック"/>
              <a:cs typeface="+mn-cs"/>
            </a:endParaRPr>
          </a:p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charset="0"/>
                <a:ea typeface="ＭＳ Ｐゴシック"/>
                <a:cs typeface="+mn-cs"/>
              </a:rPr>
              <a:t>Office Worker</a:t>
            </a:r>
          </a:p>
        </p:txBody>
      </p:sp>
      <p:cxnSp>
        <p:nvCxnSpPr>
          <p:cNvPr id="36" name="Straight Arrow Connector 35"/>
          <p:cNvCxnSpPr>
            <a:stCxn id="36" idx="3"/>
          </p:cNvCxnSpPr>
          <p:nvPr/>
        </p:nvCxnSpPr>
        <p:spPr bwMode="auto">
          <a:xfrm>
            <a:off x="1604873" y="3712272"/>
            <a:ext cx="370284" cy="0"/>
          </a:xfrm>
          <a:prstGeom prst="straightConnector1">
            <a:avLst/>
          </a:prstGeom>
          <a:solidFill>
            <a:schemeClr val="accent1"/>
          </a:solidFill>
          <a:ln w="603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7" name="Text Box 31"/>
          <p:cNvSpPr txBox="1">
            <a:spLocks noChangeArrowheads="1"/>
          </p:cNvSpPr>
          <p:nvPr/>
        </p:nvSpPr>
        <p:spPr bwMode="auto">
          <a:xfrm>
            <a:off x="3657601" y="687630"/>
            <a:ext cx="2022176" cy="50783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Verdana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</a:defRPr>
            </a:lvl9pPr>
          </a:lstStyle>
          <a:p>
            <a:pPr marL="0" marR="0" lvl="0" indent="0" algn="ctr" defTabSz="6858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11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Products in other </a:t>
            </a:r>
            <a:r>
              <a:rPr kumimoji="0" lang="en-US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Product Categories are your  INDIRECT competitors</a:t>
            </a:r>
          </a:p>
        </p:txBody>
      </p:sp>
      <p:sp>
        <p:nvSpPr>
          <p:cNvPr id="38" name="Text Box 31"/>
          <p:cNvSpPr txBox="1">
            <a:spLocks noChangeArrowheads="1"/>
          </p:cNvSpPr>
          <p:nvPr/>
        </p:nvSpPr>
        <p:spPr bwMode="auto">
          <a:xfrm>
            <a:off x="6101982" y="692319"/>
            <a:ext cx="1944848" cy="50783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Verdana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</a:defRPr>
            </a:lvl9pPr>
          </a:lstStyle>
          <a:p>
            <a:pPr marL="0" marR="0" lvl="0" indent="0" algn="ctr" defTabSz="6858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Products in </a:t>
            </a:r>
            <a:r>
              <a:rPr lang="en-US" altLang="en-US" sz="11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your Product C</a:t>
            </a:r>
            <a:r>
              <a:rPr kumimoji="0" lang="en-US" altLang="en-US" sz="11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ategory</a:t>
            </a:r>
            <a:r>
              <a:rPr kumimoji="0" lang="en-US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 are your       DIRECT competitors</a:t>
            </a:r>
          </a:p>
        </p:txBody>
      </p:sp>
    </p:spTree>
    <p:extLst>
      <p:ext uri="{BB962C8B-B14F-4D97-AF65-F5344CB8AC3E}">
        <p14:creationId xmlns:p14="http://schemas.microsoft.com/office/powerpoint/2010/main" val="6157320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F02F6D-9B1C-6344-8B4B-0E5277F647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If the customer’s purpose was changed</a:t>
            </a:r>
            <a:endParaRPr lang="en-US" b="0" dirty="0"/>
          </a:p>
        </p:txBody>
      </p:sp>
      <p:sp>
        <p:nvSpPr>
          <p:cNvPr id="26" name="Slide Number Placeholder 2"/>
          <p:cNvSpPr>
            <a:spLocks noGrp="1"/>
          </p:cNvSpPr>
          <p:nvPr>
            <p:ph type="sldNum" sz="quarter" idx="4294967295"/>
          </p:nvPr>
        </p:nvSpPr>
        <p:spPr bwMode="auto">
          <a:xfrm>
            <a:off x="0" y="6245225"/>
            <a:ext cx="1981200" cy="47625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Verdana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Verdana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Verdana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Verdana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Verdana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932360B7-B341-BC44-9B94-4BB6563BD0F7}" type="slidenum">
              <a:rPr lang="en-US" altLang="en-US" smtClean="0"/>
              <a:pPr>
                <a:defRPr/>
              </a:pPr>
              <a:t>25</a:t>
            </a:fld>
            <a:endParaRPr lang="en-US" altLang="en-US"/>
          </a:p>
        </p:txBody>
      </p:sp>
      <p:sp>
        <p:nvSpPr>
          <p:cNvPr id="38915" name="Text Box 31"/>
          <p:cNvSpPr txBox="1">
            <a:spLocks noChangeArrowheads="1"/>
          </p:cNvSpPr>
          <p:nvPr/>
        </p:nvSpPr>
        <p:spPr bwMode="auto">
          <a:xfrm>
            <a:off x="3362834" y="4252705"/>
            <a:ext cx="15811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Verdana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sz="1500" b="1" dirty="0">
                <a:solidFill>
                  <a:srgbClr val="C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Product Categories</a:t>
            </a:r>
          </a:p>
        </p:txBody>
      </p:sp>
      <p:sp>
        <p:nvSpPr>
          <p:cNvPr id="38916" name="Text Box 31"/>
          <p:cNvSpPr txBox="1">
            <a:spLocks noChangeArrowheads="1"/>
          </p:cNvSpPr>
          <p:nvPr/>
        </p:nvSpPr>
        <p:spPr bwMode="auto">
          <a:xfrm>
            <a:off x="5412496" y="4286758"/>
            <a:ext cx="1378744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Verdana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sz="1500" b="1">
                <a:solidFill>
                  <a:srgbClr val="C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Products</a:t>
            </a:r>
          </a:p>
        </p:txBody>
      </p:sp>
      <p:sp>
        <p:nvSpPr>
          <p:cNvPr id="38921" name="Rectangle 36"/>
          <p:cNvSpPr>
            <a:spLocks noChangeArrowheads="1"/>
          </p:cNvSpPr>
          <p:nvPr/>
        </p:nvSpPr>
        <p:spPr bwMode="auto">
          <a:xfrm>
            <a:off x="5506552" y="1484741"/>
            <a:ext cx="3180248" cy="410766"/>
          </a:xfrm>
          <a:prstGeom prst="rect">
            <a:avLst/>
          </a:prstGeom>
          <a:solidFill>
            <a:srgbClr val="6699FF"/>
          </a:solidFill>
          <a:ln w="9525">
            <a:solidFill>
              <a:srgbClr val="3366FF"/>
            </a:solidFill>
            <a:miter lim="800000"/>
            <a:headEnd/>
            <a:tailEnd/>
          </a:ln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Verdana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sz="1050" b="1" dirty="0">
                <a:ea typeface="Arial" charset="0"/>
                <a:cs typeface="Arial" charset="0"/>
              </a:rPr>
              <a:t>Delta Airlines Business Class</a:t>
            </a:r>
          </a:p>
        </p:txBody>
      </p:sp>
      <p:sp>
        <p:nvSpPr>
          <p:cNvPr id="38922" name="Rectangle 39"/>
          <p:cNvSpPr>
            <a:spLocks noChangeArrowheads="1"/>
          </p:cNvSpPr>
          <p:nvPr/>
        </p:nvSpPr>
        <p:spPr bwMode="auto">
          <a:xfrm>
            <a:off x="5506552" y="2000519"/>
            <a:ext cx="3180248" cy="410766"/>
          </a:xfrm>
          <a:prstGeom prst="rect">
            <a:avLst/>
          </a:prstGeom>
          <a:solidFill>
            <a:srgbClr val="6699FF"/>
          </a:solidFill>
          <a:ln w="9525">
            <a:solidFill>
              <a:srgbClr val="3366FF"/>
            </a:solidFill>
            <a:miter lim="800000"/>
            <a:headEnd/>
            <a:tailEnd/>
          </a:ln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Verdana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sz="1050" b="1" dirty="0">
                <a:ea typeface="Arial" charset="0"/>
                <a:cs typeface="Arial" charset="0"/>
              </a:rPr>
              <a:t>United Airlines Economy Class</a:t>
            </a:r>
          </a:p>
        </p:txBody>
      </p:sp>
      <p:sp>
        <p:nvSpPr>
          <p:cNvPr id="38923" name="Rectangle 40"/>
          <p:cNvSpPr>
            <a:spLocks noChangeArrowheads="1"/>
          </p:cNvSpPr>
          <p:nvPr/>
        </p:nvSpPr>
        <p:spPr bwMode="auto">
          <a:xfrm>
            <a:off x="5542269" y="2572019"/>
            <a:ext cx="3144715" cy="410766"/>
          </a:xfrm>
          <a:prstGeom prst="rect">
            <a:avLst/>
          </a:prstGeom>
          <a:solidFill>
            <a:srgbClr val="6699FF"/>
          </a:solidFill>
          <a:ln w="9525">
            <a:solidFill>
              <a:srgbClr val="3366FF"/>
            </a:solidFill>
            <a:miter lim="800000"/>
            <a:headEnd/>
            <a:tailEnd/>
          </a:ln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Verdana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sz="1050" b="1" dirty="0">
                <a:ea typeface="Arial" charset="0"/>
                <a:cs typeface="Arial" charset="0"/>
              </a:rPr>
              <a:t>Southwest Business Select</a:t>
            </a:r>
          </a:p>
        </p:txBody>
      </p:sp>
      <p:sp>
        <p:nvSpPr>
          <p:cNvPr id="38924" name="Rectangle 41"/>
          <p:cNvSpPr>
            <a:spLocks noChangeArrowheads="1"/>
          </p:cNvSpPr>
          <p:nvPr/>
        </p:nvSpPr>
        <p:spPr bwMode="auto">
          <a:xfrm>
            <a:off x="5506552" y="3143519"/>
            <a:ext cx="3180248" cy="410766"/>
          </a:xfrm>
          <a:prstGeom prst="rect">
            <a:avLst/>
          </a:prstGeom>
          <a:solidFill>
            <a:srgbClr val="6699FF"/>
          </a:solidFill>
          <a:ln w="9525">
            <a:solidFill>
              <a:srgbClr val="3366FF"/>
            </a:solidFill>
            <a:miter lim="800000"/>
            <a:headEnd/>
            <a:tailEnd/>
          </a:ln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Verdana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sz="1050" b="1" dirty="0">
                <a:ea typeface="Arial" charset="0"/>
                <a:cs typeface="Arial" charset="0"/>
              </a:rPr>
              <a:t>American Airlines Flagship Business</a:t>
            </a:r>
          </a:p>
        </p:txBody>
      </p:sp>
      <p:sp>
        <p:nvSpPr>
          <p:cNvPr id="38925" name="Line 44"/>
          <p:cNvSpPr>
            <a:spLocks noChangeShapeType="1"/>
          </p:cNvSpPr>
          <p:nvPr/>
        </p:nvSpPr>
        <p:spPr bwMode="auto">
          <a:xfrm>
            <a:off x="4708835" y="2313416"/>
            <a:ext cx="758429" cy="995840"/>
          </a:xfrm>
          <a:prstGeom prst="line">
            <a:avLst/>
          </a:prstGeom>
          <a:noFill/>
          <a:ln w="57150">
            <a:solidFill>
              <a:srgbClr val="3366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square" lIns="0" tIns="0" rIns="0" bIns="0">
            <a:spAutoFit/>
          </a:bodyPr>
          <a:lstStyle/>
          <a:p>
            <a:endParaRPr lang="en-US" sz="1800"/>
          </a:p>
        </p:txBody>
      </p:sp>
      <p:sp>
        <p:nvSpPr>
          <p:cNvPr id="38926" name="Line 45"/>
          <p:cNvSpPr>
            <a:spLocks noChangeShapeType="1"/>
          </p:cNvSpPr>
          <p:nvPr/>
        </p:nvSpPr>
        <p:spPr bwMode="auto">
          <a:xfrm>
            <a:off x="4708835" y="2288412"/>
            <a:ext cx="703661" cy="502922"/>
          </a:xfrm>
          <a:prstGeom prst="line">
            <a:avLst/>
          </a:prstGeom>
          <a:noFill/>
          <a:ln w="57150">
            <a:solidFill>
              <a:srgbClr val="3366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square" lIns="0" tIns="0" rIns="0" bIns="0">
            <a:spAutoFit/>
          </a:bodyPr>
          <a:lstStyle/>
          <a:p>
            <a:endParaRPr lang="en-US" sz="1800"/>
          </a:p>
        </p:txBody>
      </p:sp>
      <p:sp>
        <p:nvSpPr>
          <p:cNvPr id="38927" name="Line 46"/>
          <p:cNvSpPr>
            <a:spLocks noChangeShapeType="1"/>
          </p:cNvSpPr>
          <p:nvPr/>
        </p:nvSpPr>
        <p:spPr bwMode="auto">
          <a:xfrm>
            <a:off x="4723124" y="2242455"/>
            <a:ext cx="692945" cy="11907"/>
          </a:xfrm>
          <a:prstGeom prst="line">
            <a:avLst/>
          </a:prstGeom>
          <a:noFill/>
          <a:ln w="57150">
            <a:solidFill>
              <a:srgbClr val="3366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square" lIns="0" tIns="0" rIns="0" bIns="0">
            <a:spAutoFit/>
          </a:bodyPr>
          <a:lstStyle/>
          <a:p>
            <a:endParaRPr lang="en-US" sz="1800"/>
          </a:p>
        </p:txBody>
      </p:sp>
      <p:sp>
        <p:nvSpPr>
          <p:cNvPr id="38928" name="Line 47"/>
          <p:cNvSpPr>
            <a:spLocks noChangeShapeType="1"/>
          </p:cNvSpPr>
          <p:nvPr/>
        </p:nvSpPr>
        <p:spPr bwMode="auto">
          <a:xfrm flipV="1">
            <a:off x="4708835" y="1859074"/>
            <a:ext cx="758429" cy="345281"/>
          </a:xfrm>
          <a:prstGeom prst="line">
            <a:avLst/>
          </a:prstGeom>
          <a:noFill/>
          <a:ln w="57150">
            <a:solidFill>
              <a:srgbClr val="3366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square" lIns="0" tIns="0" rIns="0" bIns="0">
            <a:spAutoFit/>
          </a:bodyPr>
          <a:lstStyle/>
          <a:p>
            <a:endParaRPr lang="en-US" sz="1800"/>
          </a:p>
        </p:txBody>
      </p:sp>
      <p:sp>
        <p:nvSpPr>
          <p:cNvPr id="38930" name="Line 26"/>
          <p:cNvSpPr>
            <a:spLocks noChangeShapeType="1"/>
          </p:cNvSpPr>
          <p:nvPr/>
        </p:nvSpPr>
        <p:spPr bwMode="auto">
          <a:xfrm flipV="1">
            <a:off x="2920516" y="1834547"/>
            <a:ext cx="826295" cy="1043940"/>
          </a:xfrm>
          <a:prstGeom prst="line">
            <a:avLst/>
          </a:prstGeom>
          <a:noFill/>
          <a:ln w="57150">
            <a:solidFill>
              <a:srgbClr val="00CC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square" lIns="0" tIns="0" rIns="0" bIns="0">
            <a:spAutoFit/>
          </a:bodyPr>
          <a:lstStyle/>
          <a:p>
            <a:endParaRPr lang="en-US" sz="1800"/>
          </a:p>
        </p:txBody>
      </p:sp>
      <p:sp>
        <p:nvSpPr>
          <p:cNvPr id="38931" name="Line 27"/>
          <p:cNvSpPr>
            <a:spLocks noChangeShapeType="1"/>
          </p:cNvSpPr>
          <p:nvPr/>
        </p:nvSpPr>
        <p:spPr bwMode="auto">
          <a:xfrm>
            <a:off x="2962189" y="2817050"/>
            <a:ext cx="784621" cy="61436"/>
          </a:xfrm>
          <a:prstGeom prst="line">
            <a:avLst/>
          </a:prstGeom>
          <a:noFill/>
          <a:ln w="57150">
            <a:solidFill>
              <a:srgbClr val="00CC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square" lIns="0" tIns="0" rIns="0" bIns="0">
            <a:spAutoFit/>
          </a:bodyPr>
          <a:lstStyle/>
          <a:p>
            <a:endParaRPr lang="en-US" sz="1800"/>
          </a:p>
        </p:txBody>
      </p:sp>
      <p:sp>
        <p:nvSpPr>
          <p:cNvPr id="38933" name="Rectangle 32"/>
          <p:cNvSpPr>
            <a:spLocks noChangeArrowheads="1"/>
          </p:cNvSpPr>
          <p:nvPr/>
        </p:nvSpPr>
        <p:spPr bwMode="auto">
          <a:xfrm>
            <a:off x="3761097" y="3157093"/>
            <a:ext cx="947738" cy="402431"/>
          </a:xfrm>
          <a:prstGeom prst="rect">
            <a:avLst/>
          </a:prstGeom>
          <a:solidFill>
            <a:srgbClr val="00CCFF"/>
          </a:solidFill>
          <a:ln w="9525">
            <a:solidFill>
              <a:srgbClr val="00CCFF"/>
            </a:solidFill>
            <a:miter lim="800000"/>
            <a:headEnd/>
            <a:tailEnd/>
          </a:ln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Verdana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sz="1050" b="1" dirty="0">
                <a:ea typeface="Arial" charset="0"/>
                <a:cs typeface="Arial" charset="0"/>
              </a:rPr>
              <a:t>Shuttle</a:t>
            </a:r>
          </a:p>
          <a:p>
            <a:pPr algn="ctr" eaLnBrk="1" hangingPunct="1">
              <a:spcBef>
                <a:spcPct val="50000"/>
              </a:spcBef>
            </a:pPr>
            <a:r>
              <a:rPr lang="en-US" altLang="en-US" sz="1050" b="1" dirty="0">
                <a:ea typeface="Arial" charset="0"/>
                <a:cs typeface="Arial" charset="0"/>
              </a:rPr>
              <a:t>Service</a:t>
            </a:r>
          </a:p>
        </p:txBody>
      </p:sp>
      <p:sp>
        <p:nvSpPr>
          <p:cNvPr id="38934" name="Rectangle 32"/>
          <p:cNvSpPr>
            <a:spLocks noChangeArrowheads="1"/>
          </p:cNvSpPr>
          <p:nvPr/>
        </p:nvSpPr>
        <p:spPr bwMode="auto">
          <a:xfrm>
            <a:off x="3750382" y="1630712"/>
            <a:ext cx="947738" cy="402431"/>
          </a:xfrm>
          <a:prstGeom prst="rect">
            <a:avLst/>
          </a:prstGeom>
          <a:solidFill>
            <a:srgbClr val="00CCFF"/>
          </a:solidFill>
          <a:ln w="9525">
            <a:solidFill>
              <a:srgbClr val="00CCFF"/>
            </a:solidFill>
            <a:miter lim="800000"/>
            <a:headEnd/>
            <a:tailEnd/>
          </a:ln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Verdana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sz="1050" b="1" dirty="0">
                <a:ea typeface="Arial" charset="0"/>
                <a:cs typeface="Arial" charset="0"/>
              </a:rPr>
              <a:t>Personal</a:t>
            </a:r>
          </a:p>
          <a:p>
            <a:pPr algn="ctr" eaLnBrk="1" hangingPunct="1">
              <a:spcBef>
                <a:spcPct val="50000"/>
              </a:spcBef>
            </a:pPr>
            <a:r>
              <a:rPr lang="en-US" altLang="en-US" sz="1050" b="1" dirty="0">
                <a:ea typeface="Arial" charset="0"/>
                <a:cs typeface="Arial" charset="0"/>
              </a:rPr>
              <a:t>Vehicle</a:t>
            </a:r>
          </a:p>
        </p:txBody>
      </p:sp>
      <p:sp>
        <p:nvSpPr>
          <p:cNvPr id="38935" name="Rectangle 32"/>
          <p:cNvSpPr>
            <a:spLocks noChangeArrowheads="1"/>
          </p:cNvSpPr>
          <p:nvPr/>
        </p:nvSpPr>
        <p:spPr bwMode="auto">
          <a:xfrm>
            <a:off x="3750382" y="2129584"/>
            <a:ext cx="947738" cy="402431"/>
          </a:xfrm>
          <a:prstGeom prst="rect">
            <a:avLst/>
          </a:prstGeom>
          <a:solidFill>
            <a:srgbClr val="00CCFF"/>
          </a:solidFill>
          <a:ln w="9525">
            <a:solidFill>
              <a:srgbClr val="00CCFF"/>
            </a:solidFill>
            <a:miter lim="800000"/>
            <a:headEnd/>
            <a:tailEnd/>
          </a:ln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Verdana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sz="1050" b="1" dirty="0">
                <a:ea typeface="Arial" charset="0"/>
                <a:cs typeface="Arial" charset="0"/>
              </a:rPr>
              <a:t>Airline</a:t>
            </a:r>
          </a:p>
        </p:txBody>
      </p:sp>
      <p:sp>
        <p:nvSpPr>
          <p:cNvPr id="38936" name="Rectangle 32"/>
          <p:cNvSpPr>
            <a:spLocks noChangeArrowheads="1"/>
          </p:cNvSpPr>
          <p:nvPr/>
        </p:nvSpPr>
        <p:spPr bwMode="auto">
          <a:xfrm>
            <a:off x="3749191" y="2658221"/>
            <a:ext cx="947738" cy="402431"/>
          </a:xfrm>
          <a:prstGeom prst="rect">
            <a:avLst/>
          </a:prstGeom>
          <a:solidFill>
            <a:srgbClr val="00CCFF"/>
          </a:solidFill>
          <a:ln w="9525">
            <a:solidFill>
              <a:srgbClr val="00CCFF"/>
            </a:solidFill>
            <a:miter lim="800000"/>
            <a:headEnd/>
            <a:tailEnd/>
          </a:ln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Verdana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sz="1050" b="1" dirty="0">
                <a:ea typeface="Arial" charset="0"/>
                <a:cs typeface="Arial" charset="0"/>
              </a:rPr>
              <a:t>Private jet</a:t>
            </a:r>
          </a:p>
          <a:p>
            <a:pPr algn="ctr" eaLnBrk="1" hangingPunct="1">
              <a:spcBef>
                <a:spcPct val="50000"/>
              </a:spcBef>
            </a:pPr>
            <a:r>
              <a:rPr lang="en-US" altLang="en-US" sz="1050" b="1" dirty="0">
                <a:ea typeface="Arial" charset="0"/>
                <a:cs typeface="Arial" charset="0"/>
              </a:rPr>
              <a:t>Service</a:t>
            </a:r>
          </a:p>
        </p:txBody>
      </p:sp>
      <p:sp>
        <p:nvSpPr>
          <p:cNvPr id="38937" name="Line 23"/>
          <p:cNvSpPr>
            <a:spLocks noChangeShapeType="1"/>
          </p:cNvSpPr>
          <p:nvPr/>
        </p:nvSpPr>
        <p:spPr bwMode="auto">
          <a:xfrm>
            <a:off x="2964570" y="2878487"/>
            <a:ext cx="796528" cy="498872"/>
          </a:xfrm>
          <a:prstGeom prst="line">
            <a:avLst/>
          </a:prstGeom>
          <a:noFill/>
          <a:ln w="57150">
            <a:solidFill>
              <a:srgbClr val="00CC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square" lIns="0" tIns="0" rIns="0" bIns="0">
            <a:spAutoFit/>
          </a:bodyPr>
          <a:lstStyle/>
          <a:p>
            <a:endParaRPr lang="en-US" sz="1800"/>
          </a:p>
        </p:txBody>
      </p:sp>
      <p:sp>
        <p:nvSpPr>
          <p:cNvPr id="38938" name="Line 23"/>
          <p:cNvSpPr>
            <a:spLocks noChangeShapeType="1"/>
          </p:cNvSpPr>
          <p:nvPr/>
        </p:nvSpPr>
        <p:spPr bwMode="auto">
          <a:xfrm flipV="1">
            <a:off x="2962189" y="2288412"/>
            <a:ext cx="757238" cy="502922"/>
          </a:xfrm>
          <a:prstGeom prst="line">
            <a:avLst/>
          </a:prstGeom>
          <a:noFill/>
          <a:ln w="57150">
            <a:solidFill>
              <a:srgbClr val="00CC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square" lIns="0" tIns="0" rIns="0" bIns="0">
            <a:spAutoFit/>
          </a:bodyPr>
          <a:lstStyle/>
          <a:p>
            <a:endParaRPr lang="en-US" sz="1800"/>
          </a:p>
        </p:txBody>
      </p:sp>
      <p:sp>
        <p:nvSpPr>
          <p:cNvPr id="38939" name="Rectangle 41"/>
          <p:cNvSpPr>
            <a:spLocks noChangeArrowheads="1"/>
          </p:cNvSpPr>
          <p:nvPr/>
        </p:nvSpPr>
        <p:spPr bwMode="auto">
          <a:xfrm>
            <a:off x="5506552" y="3668585"/>
            <a:ext cx="3180248" cy="410766"/>
          </a:xfrm>
          <a:prstGeom prst="rect">
            <a:avLst/>
          </a:prstGeom>
          <a:solidFill>
            <a:srgbClr val="6699FF"/>
          </a:solidFill>
          <a:ln w="9525">
            <a:solidFill>
              <a:srgbClr val="3366FF"/>
            </a:solidFill>
            <a:miter lim="800000"/>
            <a:headEnd/>
            <a:tailEnd/>
          </a:ln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Verdana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sz="1050" b="1" dirty="0">
                <a:ea typeface="Arial" charset="0"/>
                <a:cs typeface="Arial" charset="0"/>
              </a:rPr>
              <a:t>JetBlue Airways Mint</a:t>
            </a:r>
          </a:p>
        </p:txBody>
      </p:sp>
      <p:sp>
        <p:nvSpPr>
          <p:cNvPr id="27" name="Rectangle 26"/>
          <p:cNvSpPr/>
          <p:nvPr/>
        </p:nvSpPr>
        <p:spPr bwMode="auto">
          <a:xfrm>
            <a:off x="486253" y="2511028"/>
            <a:ext cx="1002506" cy="1569601"/>
          </a:xfrm>
          <a:prstGeom prst="rect">
            <a:avLst/>
          </a:prstGeom>
          <a:solidFill>
            <a:schemeClr val="bg2">
              <a:lumMod val="9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>
              <a:defRPr/>
            </a:pPr>
            <a:r>
              <a:rPr lang="en-US" sz="1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User</a:t>
            </a:r>
          </a:p>
          <a:p>
            <a:pPr>
              <a:defRPr/>
            </a:pPr>
            <a:endParaRPr lang="en-US" sz="14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>
              <a:defRPr/>
            </a:pPr>
            <a:r>
              <a:rPr lang="en-US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Office Worker</a:t>
            </a:r>
          </a:p>
        </p:txBody>
      </p:sp>
      <p:cxnSp>
        <p:nvCxnSpPr>
          <p:cNvPr id="28" name="Straight Arrow Connector 27"/>
          <p:cNvCxnSpPr>
            <a:cxnSpLocks/>
            <a:stCxn id="27" idx="3"/>
          </p:cNvCxnSpPr>
          <p:nvPr/>
        </p:nvCxnSpPr>
        <p:spPr bwMode="auto">
          <a:xfrm>
            <a:off x="1488759" y="3295829"/>
            <a:ext cx="354521" cy="207943"/>
          </a:xfrm>
          <a:prstGeom prst="straightConnector1">
            <a:avLst/>
          </a:prstGeom>
          <a:solidFill>
            <a:schemeClr val="accent1"/>
          </a:solidFill>
          <a:ln w="603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9" name="Rectangle 32"/>
          <p:cNvSpPr>
            <a:spLocks noChangeArrowheads="1"/>
          </p:cNvSpPr>
          <p:nvPr/>
        </p:nvSpPr>
        <p:spPr bwMode="auto">
          <a:xfrm>
            <a:off x="3761097" y="3668585"/>
            <a:ext cx="947738" cy="402431"/>
          </a:xfrm>
          <a:prstGeom prst="rect">
            <a:avLst/>
          </a:prstGeom>
          <a:solidFill>
            <a:srgbClr val="00CCFF"/>
          </a:solidFill>
          <a:ln w="9525">
            <a:solidFill>
              <a:srgbClr val="00CCFF"/>
            </a:solidFill>
            <a:miter lim="800000"/>
            <a:headEnd/>
            <a:tailEnd/>
          </a:ln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Verdana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sz="1050" b="1" dirty="0">
                <a:ea typeface="Arial" charset="0"/>
                <a:cs typeface="Arial" charset="0"/>
              </a:rPr>
              <a:t>Train </a:t>
            </a:r>
          </a:p>
          <a:p>
            <a:pPr algn="ctr" eaLnBrk="1" hangingPunct="1">
              <a:spcBef>
                <a:spcPct val="50000"/>
              </a:spcBef>
            </a:pPr>
            <a:r>
              <a:rPr lang="en-US" altLang="en-US" sz="1050" b="1" dirty="0">
                <a:ea typeface="Arial" charset="0"/>
                <a:cs typeface="Arial" charset="0"/>
              </a:rPr>
              <a:t>Service</a:t>
            </a:r>
          </a:p>
        </p:txBody>
      </p:sp>
      <p:sp>
        <p:nvSpPr>
          <p:cNvPr id="30" name="Line 23"/>
          <p:cNvSpPr>
            <a:spLocks noChangeShapeType="1"/>
          </p:cNvSpPr>
          <p:nvPr/>
        </p:nvSpPr>
        <p:spPr bwMode="auto">
          <a:xfrm>
            <a:off x="2958618" y="2878485"/>
            <a:ext cx="800099" cy="982505"/>
          </a:xfrm>
          <a:prstGeom prst="line">
            <a:avLst/>
          </a:prstGeom>
          <a:noFill/>
          <a:ln w="57150">
            <a:solidFill>
              <a:srgbClr val="00CC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square" lIns="0" tIns="0" rIns="0" bIns="0">
            <a:spAutoFit/>
          </a:bodyPr>
          <a:lstStyle/>
          <a:p>
            <a:endParaRPr lang="en-US" sz="1800"/>
          </a:p>
        </p:txBody>
      </p:sp>
      <p:sp>
        <p:nvSpPr>
          <p:cNvPr id="31" name="Line 44">
            <a:extLst>
              <a:ext uri="{FF2B5EF4-FFF2-40B4-BE49-F238E27FC236}">
                <a16:creationId xmlns:a16="http://schemas.microsoft.com/office/drawing/2014/main" id="{768D9B4A-4C84-304A-852F-979DDC6D4EC8}"/>
              </a:ext>
            </a:extLst>
          </p:cNvPr>
          <p:cNvSpPr>
            <a:spLocks noChangeShapeType="1"/>
          </p:cNvSpPr>
          <p:nvPr/>
        </p:nvSpPr>
        <p:spPr bwMode="auto">
          <a:xfrm>
            <a:off x="4701691" y="2300796"/>
            <a:ext cx="794146" cy="1586150"/>
          </a:xfrm>
          <a:prstGeom prst="line">
            <a:avLst/>
          </a:prstGeom>
          <a:noFill/>
          <a:ln w="57150">
            <a:solidFill>
              <a:srgbClr val="3366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square" lIns="0" tIns="0" rIns="0" bIns="0">
            <a:spAutoFit/>
          </a:bodyPr>
          <a:lstStyle/>
          <a:p>
            <a:endParaRPr lang="en-US" sz="1800"/>
          </a:p>
        </p:txBody>
      </p:sp>
      <p:sp>
        <p:nvSpPr>
          <p:cNvPr id="32" name="Rectangle 21">
            <a:extLst>
              <a:ext uri="{FF2B5EF4-FFF2-40B4-BE49-F238E27FC236}">
                <a16:creationId xmlns:a16="http://schemas.microsoft.com/office/drawing/2014/main" id="{85770656-0770-3943-A8E9-C1F753E027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43280" y="2511028"/>
            <a:ext cx="1280920" cy="1593056"/>
          </a:xfrm>
          <a:prstGeom prst="rect">
            <a:avLst/>
          </a:prstGeom>
          <a:solidFill>
            <a:srgbClr val="99CCFF"/>
          </a:solidFill>
          <a:ln w="9525">
            <a:solidFill>
              <a:srgbClr val="99CCFF"/>
            </a:solidFill>
            <a:miter lim="800000"/>
            <a:headEnd/>
            <a:tailEnd/>
          </a:ln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Verdana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</a:defRPr>
            </a:lvl9pPr>
          </a:lstStyle>
          <a:p>
            <a:pPr marL="0" marR="0" lvl="0" indent="0" algn="ctr" defTabSz="6858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3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charset="0"/>
                <a:ea typeface="Arial" charset="0"/>
                <a:cs typeface="Arial" charset="0"/>
              </a:rPr>
              <a:t>Purpose </a:t>
            </a:r>
          </a:p>
          <a:p>
            <a:pPr marL="0" marR="0" lvl="0" indent="0" algn="ctr" defTabSz="6858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3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charset="0"/>
                <a:ea typeface="Arial" charset="0"/>
                <a:cs typeface="Arial" charset="0"/>
              </a:rPr>
              <a:t>(JTBD)</a:t>
            </a:r>
          </a:p>
          <a:p>
            <a:pPr marL="0" marR="0" lvl="0" indent="0" algn="ctr" defTabSz="6858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35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charset="0"/>
              <a:ea typeface="Arial" charset="0"/>
              <a:cs typeface="Arial" charset="0"/>
            </a:endParaRPr>
          </a:p>
          <a:p>
            <a:pPr marL="0" marR="0" lvl="0" indent="0" algn="ctr" defTabSz="6858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35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Verdana" charset="0"/>
                <a:ea typeface="Arial" charset="0"/>
                <a:cs typeface="Arial" charset="0"/>
              </a:rPr>
              <a:t>“To visit</a:t>
            </a:r>
          </a:p>
          <a:p>
            <a:pPr marL="0" marR="0" lvl="0" indent="0" algn="ctr" defTabSz="6858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35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Verdana" charset="0"/>
                <a:ea typeface="Arial" charset="0"/>
                <a:cs typeface="Arial" charset="0"/>
              </a:rPr>
              <a:t> a customer”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7FB42AC-B91D-43C6-9F82-2BC225F22D3A}"/>
              </a:ext>
            </a:extLst>
          </p:cNvPr>
          <p:cNvSpPr/>
          <p:nvPr/>
        </p:nvSpPr>
        <p:spPr bwMode="auto">
          <a:xfrm>
            <a:off x="1752600" y="3181350"/>
            <a:ext cx="1524000" cy="1043940"/>
          </a:xfrm>
          <a:custGeom>
            <a:avLst/>
            <a:gdLst>
              <a:gd name="connsiteX0" fmla="*/ 0 w 1524000"/>
              <a:gd name="connsiteY0" fmla="*/ 521970 h 1043940"/>
              <a:gd name="connsiteX1" fmla="*/ 762000 w 1524000"/>
              <a:gd name="connsiteY1" fmla="*/ 0 h 1043940"/>
              <a:gd name="connsiteX2" fmla="*/ 1524000 w 1524000"/>
              <a:gd name="connsiteY2" fmla="*/ 521970 h 1043940"/>
              <a:gd name="connsiteX3" fmla="*/ 762000 w 1524000"/>
              <a:gd name="connsiteY3" fmla="*/ 1043940 h 1043940"/>
              <a:gd name="connsiteX4" fmla="*/ 0 w 1524000"/>
              <a:gd name="connsiteY4" fmla="*/ 521970 h 1043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4000" h="1043940" extrusionOk="0">
                <a:moveTo>
                  <a:pt x="0" y="521970"/>
                </a:moveTo>
                <a:cubicBezTo>
                  <a:pt x="-5403" y="230362"/>
                  <a:pt x="306403" y="13044"/>
                  <a:pt x="762000" y="0"/>
                </a:cubicBezTo>
                <a:cubicBezTo>
                  <a:pt x="1196199" y="2812"/>
                  <a:pt x="1467491" y="235491"/>
                  <a:pt x="1524000" y="521970"/>
                </a:cubicBezTo>
                <a:cubicBezTo>
                  <a:pt x="1473431" y="859629"/>
                  <a:pt x="1171832" y="1104789"/>
                  <a:pt x="762000" y="1043940"/>
                </a:cubicBezTo>
                <a:cubicBezTo>
                  <a:pt x="330205" y="1037947"/>
                  <a:pt x="41968" y="830298"/>
                  <a:pt x="0" y="521970"/>
                </a:cubicBezTo>
                <a:close/>
              </a:path>
            </a:pathLst>
          </a:cu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102072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31D479-A5A8-A152-03A8-6976EE9256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66950"/>
            <a:ext cx="8229600" cy="609600"/>
          </a:xfrm>
        </p:spPr>
        <p:txBody>
          <a:bodyPr/>
          <a:lstStyle/>
          <a:p>
            <a:r>
              <a:rPr lang="en-US" dirty="0"/>
              <a:t>Selecting and Describing the Competition</a:t>
            </a:r>
          </a:p>
        </p:txBody>
      </p:sp>
    </p:spTree>
    <p:extLst>
      <p:ext uri="{BB962C8B-B14F-4D97-AF65-F5344CB8AC3E}">
        <p14:creationId xmlns:p14="http://schemas.microsoft.com/office/powerpoint/2010/main" val="18683692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09619B-ECA5-D012-DD2F-AB871E35C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 the key competitors </a:t>
            </a:r>
            <a:r>
              <a:rPr lang="en-US" b="0" dirty="0">
                <a:solidFill>
                  <a:srgbClr val="C00000"/>
                </a:solidFill>
              </a:rPr>
              <a:t>(2 – 3 for your project)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8C8692-720D-F268-5FB1-0FC61340704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971550"/>
            <a:ext cx="8229600" cy="3810000"/>
          </a:xfrm>
        </p:spPr>
        <p:txBody>
          <a:bodyPr/>
          <a:lstStyle/>
          <a:p>
            <a:r>
              <a:rPr lang="en-US" sz="1800" i="1" dirty="0"/>
              <a:t>a.k.a. next best alternatives</a:t>
            </a:r>
          </a:p>
          <a:p>
            <a:endParaRPr lang="en-US" sz="1800" dirty="0"/>
          </a:p>
          <a:p>
            <a:r>
              <a:rPr lang="en-US" sz="1800" dirty="0"/>
              <a:t>The 2 – 3 options a customer has available that you want to give most of your attention. Use your judgment.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market leader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challenger (“2</a:t>
            </a:r>
            <a:r>
              <a:rPr lang="en-US" baseline="30000" dirty="0"/>
              <a:t>nd</a:t>
            </a:r>
            <a:r>
              <a:rPr lang="en-US" dirty="0"/>
              <a:t> or 3</a:t>
            </a:r>
            <a:r>
              <a:rPr lang="en-US" baseline="30000" dirty="0"/>
              <a:t>rd</a:t>
            </a:r>
            <a:r>
              <a:rPr lang="en-US" dirty="0"/>
              <a:t> place)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 innovator</a:t>
            </a:r>
            <a:endParaRPr lang="en-US" sz="1800" dirty="0"/>
          </a:p>
          <a:p>
            <a:endParaRPr lang="en-US" sz="1800" dirty="0"/>
          </a:p>
          <a:p>
            <a:r>
              <a:rPr lang="en-US" sz="1800" dirty="0"/>
              <a:t>The key competitors could be: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all direct competitors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all indirect competitors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mix.</a:t>
            </a:r>
          </a:p>
        </p:txBody>
      </p:sp>
    </p:spTree>
    <p:extLst>
      <p:ext uri="{BB962C8B-B14F-4D97-AF65-F5344CB8AC3E}">
        <p14:creationId xmlns:p14="http://schemas.microsoft.com/office/powerpoint/2010/main" val="17654892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09619B-ECA5-D012-DD2F-AB871E35C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Describe each competitor </a:t>
            </a:r>
            <a:r>
              <a:rPr lang="en-US" b="0" dirty="0"/>
              <a:t>(2 – 3 for your project)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8C8692-720D-F268-5FB1-0FC61340704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Company name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Product name (if a manual method, create your own label)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 key differentiator of that product (why do customers choose their product?)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 key markets they serve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Pricing, if you can find it</a:t>
            </a:r>
          </a:p>
        </p:txBody>
      </p:sp>
    </p:spTree>
    <p:extLst>
      <p:ext uri="{BB962C8B-B14F-4D97-AF65-F5344CB8AC3E}">
        <p14:creationId xmlns:p14="http://schemas.microsoft.com/office/powerpoint/2010/main" val="38664746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09BA3C-EF85-5B15-FDCC-48204670D3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66950"/>
            <a:ext cx="8229600" cy="609600"/>
          </a:xfrm>
        </p:spPr>
        <p:txBody>
          <a:bodyPr/>
          <a:lstStyle/>
          <a:p>
            <a:r>
              <a:rPr lang="en-US" dirty="0"/>
              <a:t>Positioning</a:t>
            </a:r>
          </a:p>
        </p:txBody>
      </p:sp>
    </p:spTree>
    <p:extLst>
      <p:ext uri="{BB962C8B-B14F-4D97-AF65-F5344CB8AC3E}">
        <p14:creationId xmlns:p14="http://schemas.microsoft.com/office/powerpoint/2010/main" val="24148961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D62DE7-B47D-EC97-3E5F-1E20A654B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class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C8D780-A0A3-D59A-DF74-9B946E64780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AutoNum type="arabicPeriod"/>
            </a:pPr>
            <a:r>
              <a:rPr lang="en-US" sz="2400" dirty="0"/>
              <a:t>Direct Competition</a:t>
            </a:r>
          </a:p>
          <a:p>
            <a:pPr marL="342900" indent="-342900">
              <a:buAutoNum type="arabicPeriod"/>
            </a:pPr>
            <a:endParaRPr lang="en-US" sz="2400" dirty="0"/>
          </a:p>
          <a:p>
            <a:pPr marL="342900" indent="-342900">
              <a:buAutoNum type="arabicPeriod"/>
            </a:pPr>
            <a:r>
              <a:rPr lang="en-US" sz="2400" dirty="0"/>
              <a:t>Indirect Competition</a:t>
            </a:r>
          </a:p>
          <a:p>
            <a:pPr marL="342900" indent="-342900">
              <a:buAutoNum type="arabicPeriod"/>
            </a:pPr>
            <a:endParaRPr lang="en-US" sz="2400" dirty="0"/>
          </a:p>
          <a:p>
            <a:pPr marL="342900" indent="-342900">
              <a:buAutoNum type="arabicPeriod"/>
            </a:pPr>
            <a:r>
              <a:rPr lang="en-US" sz="2400" dirty="0"/>
              <a:t>Selecting and Describing the Competition</a:t>
            </a:r>
          </a:p>
          <a:p>
            <a:pPr marL="342900" indent="-342900">
              <a:buAutoNum type="arabicPeriod"/>
            </a:pPr>
            <a:endParaRPr lang="en-US" sz="2400" dirty="0"/>
          </a:p>
          <a:p>
            <a:pPr marL="342900" indent="-342900">
              <a:buAutoNum type="arabicPeriod"/>
            </a:pPr>
            <a:r>
              <a:rPr lang="en-US" sz="2400" dirty="0"/>
              <a:t>Positioning</a:t>
            </a:r>
          </a:p>
          <a:p>
            <a:pPr marL="342900" indent="-342900">
              <a:buAutoNum type="arabicPeriod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908271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BB7739-1721-E5D1-B272-3A3779340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Definition: Positioning</a:t>
            </a:r>
          </a:p>
        </p:txBody>
      </p:sp>
      <p:pic>
        <p:nvPicPr>
          <p:cNvPr id="5" name="Picture 4" descr="Graphical user interface, application&#10;&#10;Description automatically generated with medium confidence">
            <a:extLst>
              <a:ext uri="{FF2B5EF4-FFF2-40B4-BE49-F238E27FC236}">
                <a16:creationId xmlns:a16="http://schemas.microsoft.com/office/drawing/2014/main" id="{26E88816-1AF4-BA2C-BE9E-F82409F06B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352550"/>
            <a:ext cx="5661925" cy="1841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4021412-9FCB-2B12-6BB6-4774D0C87051}"/>
              </a:ext>
            </a:extLst>
          </p:cNvPr>
          <p:cNvSpPr txBox="1"/>
          <p:nvPr/>
        </p:nvSpPr>
        <p:spPr>
          <a:xfrm>
            <a:off x="670560" y="4536450"/>
            <a:ext cx="592836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solidFill>
                  <a:srgbClr val="040C28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Kotler, P., Keller, K.L.</a:t>
            </a:r>
            <a:r>
              <a:rPr lang="en-US" sz="1100" b="0" i="0" dirty="0">
                <a:solidFill>
                  <a:srgbClr val="4D5156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 </a:t>
            </a:r>
            <a:r>
              <a:rPr lang="en-US" sz="1100" b="0" i="0" dirty="0">
                <a:solidFill>
                  <a:srgbClr val="040C28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(2021).</a:t>
            </a:r>
            <a:r>
              <a:rPr lang="en-US" sz="1100" b="0" i="0" dirty="0">
                <a:solidFill>
                  <a:srgbClr val="4D5156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 ”</a:t>
            </a:r>
            <a:r>
              <a:rPr lang="en-US" sz="1100" b="0" i="0" dirty="0">
                <a:solidFill>
                  <a:srgbClr val="040C28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Marketing management” 16th edition (16th Global Ed.)</a:t>
            </a:r>
            <a:r>
              <a:rPr lang="en-US" sz="1100" b="0" i="0" dirty="0">
                <a:solidFill>
                  <a:srgbClr val="4D5156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  <a:endParaRPr lang="en-US" sz="11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12510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C141415-2DF0-4040-B011-FEC19883AE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253577"/>
            <a:ext cx="8229600" cy="863440"/>
          </a:xfrm>
        </p:spPr>
        <p:txBody>
          <a:bodyPr/>
          <a:lstStyle/>
          <a:p>
            <a:r>
              <a:rPr lang="en-US" sz="2800" dirty="0"/>
              <a:t>What comes to mind? </a:t>
            </a:r>
            <a:br>
              <a:rPr lang="en-US" sz="2800" dirty="0"/>
            </a:br>
            <a:r>
              <a:rPr lang="en-US" sz="2800" dirty="0"/>
              <a:t>What products do they offer?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75E6CE-E9D1-8A4A-B5B0-ECF009B3F7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5273" y="1261984"/>
            <a:ext cx="1485900" cy="148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 descr="Screen Shot 2016-03-14 at 5.54.42 PM.png">
            <a:extLst>
              <a:ext uri="{FF2B5EF4-FFF2-40B4-BE49-F238E27FC236}">
                <a16:creationId xmlns:a16="http://schemas.microsoft.com/office/drawing/2014/main" id="{07515F5E-E1FA-C247-8669-5FFFAC2D5D8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43676" y="1261984"/>
            <a:ext cx="1631091" cy="148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823DB7F-C6C3-9E42-9538-A6F3E9CAC04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735"/>
          <a:stretch/>
        </p:blipFill>
        <p:spPr>
          <a:xfrm>
            <a:off x="6019800" y="3039663"/>
            <a:ext cx="1562947" cy="14859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610953E-5A22-3D4F-B4C5-9B7B232E6EFF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90526" y="3037819"/>
            <a:ext cx="1562947" cy="1570331"/>
          </a:xfrm>
          <a:prstGeom prst="rect">
            <a:avLst/>
          </a:prstGeom>
        </p:spPr>
      </p:pic>
      <p:pic>
        <p:nvPicPr>
          <p:cNvPr id="1026" name="Picture 2" descr="Simple Logo Design Principles: Lesson from Nike Logo | by Vincent Xia | UX  Planet">
            <a:extLst>
              <a:ext uri="{FF2B5EF4-FFF2-40B4-BE49-F238E27FC236}">
                <a16:creationId xmlns:a16="http://schemas.microsoft.com/office/drawing/2014/main" id="{D009D0D5-9EBF-C84D-9B2D-57372B633A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27270" y="1261984"/>
            <a:ext cx="2711456" cy="1205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ody Cardio Withings Body Cardio - Heart Health &amp; Body Composition WiFi  Scale | Apple logo, Flat logo design, Aesthetic stickers">
            <a:extLst>
              <a:ext uri="{FF2B5EF4-FFF2-40B4-BE49-F238E27FC236}">
                <a16:creationId xmlns:a16="http://schemas.microsoft.com/office/drawing/2014/main" id="{60C2CD4A-F1D2-DB48-9606-00F09EEC2D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61253" y="2817450"/>
            <a:ext cx="1809750" cy="1809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888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4B76E-A1BB-DC44-8CBA-08ED7A6ADF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95610"/>
            <a:ext cx="8229600" cy="814660"/>
          </a:xfrm>
        </p:spPr>
        <p:txBody>
          <a:bodyPr/>
          <a:lstStyle/>
          <a:p>
            <a:r>
              <a:rPr lang="en-US" dirty="0"/>
              <a:t>When you think of their product(s), </a:t>
            </a:r>
            <a:br>
              <a:rPr lang="en-US" dirty="0"/>
            </a:br>
            <a:r>
              <a:rPr lang="en-US" dirty="0"/>
              <a:t>what characteristics come to mind?</a:t>
            </a:r>
          </a:p>
        </p:txBody>
      </p:sp>
      <p:pic>
        <p:nvPicPr>
          <p:cNvPr id="4" name="Picture 3" descr="Screen Shot 2016-03-14 at 5.54.42 PM.png">
            <a:extLst>
              <a:ext uri="{FF2B5EF4-FFF2-40B4-BE49-F238E27FC236}">
                <a16:creationId xmlns:a16="http://schemas.microsoft.com/office/drawing/2014/main" id="{25B4D8BC-D1D6-C143-A012-EC6857EFF2F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71600" y="1338887"/>
            <a:ext cx="1631091" cy="148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742798E-326B-9540-9205-9BE214C0B68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19800" y="3153317"/>
            <a:ext cx="1562947" cy="1570331"/>
          </a:xfrm>
          <a:prstGeom prst="rect">
            <a:avLst/>
          </a:prstGeom>
        </p:spPr>
      </p:pic>
      <p:pic>
        <p:nvPicPr>
          <p:cNvPr id="6" name="Picture 2" descr="Simple Logo Design Principles: Lesson from Nike Logo | by Vincent Xia | UX  Planet">
            <a:extLst>
              <a:ext uri="{FF2B5EF4-FFF2-40B4-BE49-F238E27FC236}">
                <a16:creationId xmlns:a16="http://schemas.microsoft.com/office/drawing/2014/main" id="{48EB53C6-9DB7-404D-99CA-5BE2660647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35222" y="3407907"/>
            <a:ext cx="2711456" cy="1205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Body Cardio Withings Body Cardio - Heart Health &amp; Body Composition WiFi  Scale | Apple logo, Flat logo design, Aesthetic stickers">
            <a:extLst>
              <a:ext uri="{FF2B5EF4-FFF2-40B4-BE49-F238E27FC236}">
                <a16:creationId xmlns:a16="http://schemas.microsoft.com/office/drawing/2014/main" id="{B31D6002-3979-674D-954A-77F10909C8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79929" y="1205017"/>
            <a:ext cx="1809750" cy="1809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5393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6047CB4-CB9B-4743-881A-E062AEBF13D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43992" y="1428750"/>
            <a:ext cx="3656013" cy="34226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139B367-6B30-D14E-9987-2B1AB0298B83}"/>
              </a:ext>
            </a:extLst>
          </p:cNvPr>
          <p:cNvSpPr txBox="1"/>
          <p:nvPr/>
        </p:nvSpPr>
        <p:spPr bwMode="auto">
          <a:xfrm>
            <a:off x="992979" y="1504950"/>
            <a:ext cx="1751013" cy="318964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300" dirty="0">
                <a:solidFill>
                  <a:srgbClr val="FFFFFF"/>
                </a:solidFill>
              </a:rPr>
              <a:t>Automobiles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CBA919-0C9D-4741-83F6-3E891ABF6C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85750"/>
            <a:ext cx="8229600" cy="609600"/>
          </a:xfrm>
        </p:spPr>
        <p:txBody>
          <a:bodyPr wrap="square" anchor="t">
            <a:no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There’s a big advantage if positioning is done well. </a:t>
            </a:r>
            <a:br>
              <a:rPr lang="en-US" dirty="0"/>
            </a:br>
            <a:r>
              <a:rPr lang="en-US" sz="2000" b="0" dirty="0"/>
              <a:t>Your product will occupy a clear position in the minds of customers.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454161C-0252-AD4C-8588-BAA13584E0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10037" y="4904036"/>
            <a:ext cx="1923925" cy="207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750" b="0" dirty="0"/>
              <a:t>Image source: </a:t>
            </a:r>
            <a:r>
              <a:rPr lang="en-US" altLang="en-US" sz="750" b="0" dirty="0" err="1"/>
              <a:t>www.brandengineers.com</a:t>
            </a:r>
            <a:endParaRPr lang="en-US" altLang="en-US" sz="750" b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A75C437-16C6-7203-6B33-5833A3373D19}"/>
              </a:ext>
            </a:extLst>
          </p:cNvPr>
          <p:cNvSpPr txBox="1"/>
          <p:nvPr/>
        </p:nvSpPr>
        <p:spPr>
          <a:xfrm>
            <a:off x="6377145" y="1504950"/>
            <a:ext cx="2598080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it’s easier to sell/buy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it creates more customer benefits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it leads to higher customer loyalty</a:t>
            </a:r>
          </a:p>
        </p:txBody>
      </p:sp>
    </p:spTree>
    <p:extLst>
      <p:ext uri="{BB962C8B-B14F-4D97-AF65-F5344CB8AC3E}">
        <p14:creationId xmlns:p14="http://schemas.microsoft.com/office/powerpoint/2010/main" val="31890538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148F95-B61A-0704-EDDC-C3B208F588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584" y="161337"/>
            <a:ext cx="8229600" cy="817832"/>
          </a:xfrm>
        </p:spPr>
        <p:txBody>
          <a:bodyPr/>
          <a:lstStyle/>
          <a:p>
            <a:r>
              <a:rPr lang="en-US" dirty="0"/>
              <a:t>Volvo’s product decisions reinforce their </a:t>
            </a:r>
            <a:br>
              <a:rPr lang="en-US" dirty="0"/>
            </a:br>
            <a:r>
              <a:rPr lang="en-US" dirty="0"/>
              <a:t>desired positioning as the “safest vehicles”</a:t>
            </a:r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D5CCE6A-5D41-599F-4738-108F2DFF77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9584" y="1084750"/>
            <a:ext cx="4596097" cy="3737725"/>
          </a:xfrm>
          <a:ln>
            <a:solidFill>
              <a:schemeClr val="accent1"/>
            </a:solidFill>
          </a:ln>
        </p:spPr>
      </p:pic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FB912ED2-379E-93E1-4E2B-26E0324F002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18318" y="1172304"/>
            <a:ext cx="4596098" cy="373772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40B4761-02BE-8796-08C3-3E81A4E223DB}"/>
              </a:ext>
            </a:extLst>
          </p:cNvPr>
          <p:cNvSpPr txBox="1"/>
          <p:nvPr/>
        </p:nvSpPr>
        <p:spPr>
          <a:xfrm>
            <a:off x="2078826" y="4928056"/>
            <a:ext cx="4986347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Images source: </a:t>
            </a:r>
            <a:r>
              <a:rPr lang="en-US" sz="800" dirty="0">
                <a:hlinkClick r:id="rId4"/>
              </a:rPr>
              <a:t>https://www.slideshare.net/RohanBharaj/brand-positioning-statement-of-volvo</a:t>
            </a:r>
            <a:r>
              <a:rPr lang="en-US" sz="800" dirty="0"/>
              <a:t> (Sep 29, 2016)</a:t>
            </a:r>
          </a:p>
        </p:txBody>
      </p:sp>
    </p:spTree>
    <p:extLst>
      <p:ext uri="{BB962C8B-B14F-4D97-AF65-F5344CB8AC3E}">
        <p14:creationId xmlns:p14="http://schemas.microsoft.com/office/powerpoint/2010/main" val="14322211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Rectangle 2">
            <a:extLst>
              <a:ext uri="{FF2B5EF4-FFF2-40B4-BE49-F238E27FC236}">
                <a16:creationId xmlns:a16="http://schemas.microsoft.com/office/drawing/2014/main" id="{F8CA9110-4909-AD46-B704-97DCAC62C8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209550"/>
            <a:ext cx="6400800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2700" b="0" i="1" dirty="0">
                <a:latin typeface="Verdana" panose="020B0604030504040204" pitchFamily="34" charset="0"/>
              </a:rPr>
              <a:t>“Prospects don’t buy, they choose."</a:t>
            </a:r>
            <a:r>
              <a:rPr lang="en-US" altLang="en-US" sz="2700" b="0" dirty="0">
                <a:latin typeface="Verdana" panose="020B0604030504040204" pitchFamily="34" charset="0"/>
              </a:rPr>
              <a:t> </a:t>
            </a:r>
          </a:p>
        </p:txBody>
      </p:sp>
      <p:pic>
        <p:nvPicPr>
          <p:cNvPr id="48132" name="Picture 7" descr="51h5uCks36L">
            <a:extLst>
              <a:ext uri="{FF2B5EF4-FFF2-40B4-BE49-F238E27FC236}">
                <a16:creationId xmlns:a16="http://schemas.microsoft.com/office/drawing/2014/main" id="{D35E75BA-52CF-2E40-809C-8E8D9D90DE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62600" y="1077339"/>
            <a:ext cx="1943100" cy="29888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 descr="A close up of a egg&#10;&#10;Description automatically generated">
            <a:extLst>
              <a:ext uri="{FF2B5EF4-FFF2-40B4-BE49-F238E27FC236}">
                <a16:creationId xmlns:a16="http://schemas.microsoft.com/office/drawing/2014/main" id="{2BF158E3-6699-4E4E-B2BA-BD51BE61949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" y="1123950"/>
            <a:ext cx="4763878" cy="3429000"/>
          </a:xfrm>
          <a:prstGeom prst="rect">
            <a:avLst/>
          </a:prstGeom>
        </p:spPr>
      </p:pic>
      <p:pic>
        <p:nvPicPr>
          <p:cNvPr id="48131" name="Picture 5" descr="positioning-the-battle-for-your-mind">
            <a:extLst>
              <a:ext uri="{FF2B5EF4-FFF2-40B4-BE49-F238E27FC236}">
                <a16:creationId xmlns:a16="http://schemas.microsoft.com/office/drawing/2014/main" id="{92D80B5F-5ADB-5443-9272-D2B99DF127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58000" y="2390241"/>
            <a:ext cx="2185988" cy="24003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20586826"/>
      </p:ext>
    </p:extLst>
  </p:cSld>
  <p:clrMapOvr>
    <a:masterClrMapping/>
  </p:clrMapOvr>
  <p:transition spd="slow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EC30DC-C7A8-3B57-69B9-1595524B1F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6593" y="1276350"/>
            <a:ext cx="7085807" cy="3192767"/>
          </a:xfrm>
        </p:spPr>
        <p:txBody>
          <a:bodyPr/>
          <a:lstStyle/>
          <a:p>
            <a:r>
              <a:rPr lang="en-US" altLang="en-US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“If you try to be everything to everyone, you’ll be nothing to no one.”</a:t>
            </a:r>
          </a:p>
          <a:p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3411589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50AE81-E225-89F2-A1FB-45AC1CB81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66955"/>
            <a:ext cx="8229600" cy="609600"/>
          </a:xfrm>
        </p:spPr>
        <p:txBody>
          <a:bodyPr/>
          <a:lstStyle/>
          <a:p>
            <a:r>
              <a:rPr lang="en-US" dirty="0"/>
              <a:t>The importance of effective positioning increases over time.</a:t>
            </a:r>
          </a:p>
        </p:txBody>
      </p:sp>
      <p:pic>
        <p:nvPicPr>
          <p:cNvPr id="5" name="Content Placeholder 4" descr="Graphical user interface, application&#10;&#10;Description automatically generated with medium confidence">
            <a:extLst>
              <a:ext uri="{FF2B5EF4-FFF2-40B4-BE49-F238E27FC236}">
                <a16:creationId xmlns:a16="http://schemas.microsoft.com/office/drawing/2014/main" id="{9636896F-39F9-F4F0-ED3D-6544F8986486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9746" y="1047750"/>
            <a:ext cx="4157892" cy="3276600"/>
          </a:xfrm>
          <a:ln>
            <a:solidFill>
              <a:schemeClr val="accent1"/>
            </a:solidFill>
          </a:ln>
        </p:spPr>
      </p:pic>
      <p:pic>
        <p:nvPicPr>
          <p:cNvPr id="3" name="Picture 2" descr="Marketing Technology Landscape Supergraphic (2018): Martech 5000 (actually  6,829) - Chief Marketing Technologist">
            <a:extLst>
              <a:ext uri="{FF2B5EF4-FFF2-40B4-BE49-F238E27FC236}">
                <a16:creationId xmlns:a16="http://schemas.microsoft.com/office/drawing/2014/main" id="{56046328-CD15-08ED-5BBF-C22C4B9F61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71677" y="1794428"/>
            <a:ext cx="5935579" cy="2819400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3410EC9-17B1-B371-8D9A-BA803E62755C}"/>
              </a:ext>
            </a:extLst>
          </p:cNvPr>
          <p:cNvSpPr txBox="1"/>
          <p:nvPr/>
        </p:nvSpPr>
        <p:spPr>
          <a:xfrm>
            <a:off x="2232269" y="4928056"/>
            <a:ext cx="4679462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Image source: https://</a:t>
            </a:r>
            <a:r>
              <a:rPr lang="en-US" sz="800" dirty="0" err="1"/>
              <a:t>chiefmartec.com</a:t>
            </a:r>
            <a:r>
              <a:rPr lang="en-US" sz="800" dirty="0"/>
              <a:t>/2018/04/marketing-technology-landscape-supergraphic-2018/</a:t>
            </a:r>
          </a:p>
        </p:txBody>
      </p:sp>
    </p:spTree>
    <p:extLst>
      <p:ext uri="{BB962C8B-B14F-4D97-AF65-F5344CB8AC3E}">
        <p14:creationId xmlns:p14="http://schemas.microsoft.com/office/powerpoint/2010/main" val="939726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arketing Technology Landscape 2022: search 9,932 solutions on  martechmap.com - Chief Marketing Technologist">
            <a:extLst>
              <a:ext uri="{FF2B5EF4-FFF2-40B4-BE49-F238E27FC236}">
                <a16:creationId xmlns:a16="http://schemas.microsoft.com/office/drawing/2014/main" id="{0BE4ABA1-60B4-4132-BBB0-DFD70FDE8B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3400" y="361950"/>
            <a:ext cx="7924800" cy="445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86954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8304EE1-6EC9-94C8-92AC-E29B59E3F3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66950"/>
            <a:ext cx="8229600" cy="609600"/>
          </a:xfrm>
        </p:spPr>
        <p:txBody>
          <a:bodyPr/>
          <a:lstStyle/>
          <a:p>
            <a:r>
              <a:rPr lang="en-US" sz="3200" dirty="0"/>
              <a:t>An intentional positioning strategy leads to strong product differentiators</a:t>
            </a:r>
          </a:p>
        </p:txBody>
      </p:sp>
    </p:spTree>
    <p:extLst>
      <p:ext uri="{BB962C8B-B14F-4D97-AF65-F5344CB8AC3E}">
        <p14:creationId xmlns:p14="http://schemas.microsoft.com/office/powerpoint/2010/main" val="16388555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10147-A2EB-A15F-AD90-8D4DA9B3EC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809750"/>
            <a:ext cx="8534400" cy="1219200"/>
          </a:xfrm>
        </p:spPr>
        <p:txBody>
          <a:bodyPr/>
          <a:lstStyle/>
          <a:p>
            <a:r>
              <a:rPr lang="en-US" dirty="0"/>
              <a:t>What are the implications of Competition on</a:t>
            </a:r>
            <a:br>
              <a:rPr lang="en-US" dirty="0"/>
            </a:br>
            <a:r>
              <a:rPr lang="en-US" dirty="0"/>
              <a:t>the work of Product Managers, Engineers and Designers?</a:t>
            </a:r>
          </a:p>
        </p:txBody>
      </p:sp>
    </p:spTree>
    <p:extLst>
      <p:ext uri="{BB962C8B-B14F-4D97-AF65-F5344CB8AC3E}">
        <p14:creationId xmlns:p14="http://schemas.microsoft.com/office/powerpoint/2010/main" val="363577334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1C3FBE-A71E-C24F-A903-60F6B6D19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200" dirty="0"/>
              <a:t>It’s most important to take the customer’s perspective</a:t>
            </a:r>
            <a:endParaRPr lang="en-US" sz="2200" b="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9AC9FA-F0A8-7244-9160-3FB356CB18CC}"/>
              </a:ext>
            </a:extLst>
          </p:cNvPr>
          <p:cNvSpPr txBox="1"/>
          <p:nvPr/>
        </p:nvSpPr>
        <p:spPr>
          <a:xfrm>
            <a:off x="457200" y="973282"/>
            <a:ext cx="8458200" cy="3816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/>
            <a:r>
              <a:rPr lang="en-US" sz="2000" u="sng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biggest mistake </a:t>
            </a:r>
          </a:p>
          <a:p>
            <a:pPr marL="0" indent="0"/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Thinking like a vendor (seller of the product.)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You’ll be blind-sided.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/>
            <a:endParaRPr lang="en-US" sz="2000" u="sng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/>
            <a:r>
              <a:rPr lang="en-US" sz="2000" u="sng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Instead</a:t>
            </a:r>
          </a:p>
          <a:p>
            <a:pPr marL="0" indent="0"/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Think from a customer’s perspective</a:t>
            </a:r>
          </a:p>
          <a:p>
            <a:pPr marL="0" indent="0"/>
            <a:r>
              <a:rPr lang="en-US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-- to understand the choices that they believe they have </a:t>
            </a:r>
          </a:p>
          <a:p>
            <a:pPr marL="0" indent="0"/>
            <a:r>
              <a:rPr lang="en-US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-- to know how they make decisions to buy and/or use a product</a:t>
            </a:r>
          </a:p>
          <a:p>
            <a:pPr marL="0" indent="0"/>
            <a:r>
              <a:rPr lang="en-US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-- Every option that they consider IS a competitor</a:t>
            </a:r>
            <a:endParaRPr lang="en-US" sz="18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sz="2000" u="sng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sz="2000" u="sng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Consider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What task is the user trying to get done?</a:t>
            </a:r>
          </a:p>
        </p:txBody>
      </p:sp>
    </p:spTree>
    <p:extLst>
      <p:ext uri="{BB962C8B-B14F-4D97-AF65-F5344CB8AC3E}">
        <p14:creationId xmlns:p14="http://schemas.microsoft.com/office/powerpoint/2010/main" val="152437565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056E7-3CA3-AED4-B046-77F57DFAE8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After you’ve identified the competitors: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FAF234-090B-0B8B-9F57-28C7648068C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AutoNum type="arabicPeriod"/>
            </a:pPr>
            <a:r>
              <a:rPr lang="en-US" dirty="0"/>
              <a:t>Identify the criteria that the customers use to evaluate their options</a:t>
            </a:r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r>
              <a:rPr lang="en-US" dirty="0"/>
              <a:t>Create a positioning map with the current competition (2 to 3)</a:t>
            </a:r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r>
              <a:rPr lang="en-US" dirty="0"/>
              <a:t>Analyze the positioning map for potential position(s) to own with your product </a:t>
            </a:r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r>
              <a:rPr lang="en-US" dirty="0"/>
              <a:t>Select the position(s) to own with your product.</a:t>
            </a:r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r>
              <a:rPr lang="en-US" dirty="0"/>
              <a:t>Create a positioning map with the current competition and your product (2 to 3 + 1)</a:t>
            </a:r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r>
              <a:rPr lang="en-US" dirty="0"/>
              <a:t>Explain the “position-to-own” and write a positioning tagline for that position.</a:t>
            </a:r>
          </a:p>
        </p:txBody>
      </p:sp>
    </p:spTree>
    <p:extLst>
      <p:ext uri="{BB962C8B-B14F-4D97-AF65-F5344CB8AC3E}">
        <p14:creationId xmlns:p14="http://schemas.microsoft.com/office/powerpoint/2010/main" val="140219967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6477F-F88B-AB40-B2D8-2EFF95424B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85750"/>
            <a:ext cx="8229600" cy="838200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1. </a:t>
            </a:r>
            <a:r>
              <a:rPr lang="en-US" dirty="0"/>
              <a:t>Identify the criteria THE CUSTOMERS will use to </a:t>
            </a:r>
            <a:r>
              <a:rPr lang="en-US" u="sng" dirty="0"/>
              <a:t>evaluate</a:t>
            </a:r>
            <a:r>
              <a:rPr lang="en-US" dirty="0"/>
              <a:t> an option to buy/use for their purpose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9EBCB0-77E7-A649-8476-0C0F10C9E22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657350"/>
            <a:ext cx="8305800" cy="2971800"/>
          </a:xfrm>
        </p:spPr>
        <p:txBody>
          <a:bodyPr/>
          <a:lstStyle/>
          <a:p>
            <a:pPr marL="0" indent="0"/>
            <a:r>
              <a:rPr lang="en-US" sz="2000" dirty="0"/>
              <a:t>The criteria are the factors that customers use to evaluate products/services to purchase (or to use a free product.)</a:t>
            </a:r>
          </a:p>
          <a:p>
            <a:pPr marL="0" indent="0"/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These criteria are important to the customer – they’re the basis for meaningful product positioning and differentiation.</a:t>
            </a:r>
            <a:endParaRPr lang="en-US" sz="2000" dirty="0"/>
          </a:p>
          <a:p>
            <a:pPr marL="0" indent="0"/>
            <a:endParaRPr lang="en-US" sz="1900" i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900" i="1" dirty="0"/>
              <a:t>a.k.a. Criteria = purchasing criteria = buying criteria = factors</a:t>
            </a:r>
          </a:p>
          <a:p>
            <a:pPr marL="0" indent="0"/>
            <a:endParaRPr lang="en-US" sz="1900" dirty="0"/>
          </a:p>
        </p:txBody>
      </p:sp>
    </p:spTree>
    <p:extLst>
      <p:ext uri="{BB962C8B-B14F-4D97-AF65-F5344CB8AC3E}">
        <p14:creationId xmlns:p14="http://schemas.microsoft.com/office/powerpoint/2010/main" val="360857490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DE4AFB-FC23-E043-87C5-56F5830CE7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044" y="209549"/>
            <a:ext cx="2491556" cy="968967"/>
          </a:xfrm>
        </p:spPr>
        <p:txBody>
          <a:bodyPr/>
          <a:lstStyle/>
          <a:p>
            <a:r>
              <a:rPr lang="en-US" dirty="0"/>
              <a:t>Example Criteria </a:t>
            </a:r>
            <a:endParaRPr lang="en-US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9FCE3A-3256-EE4E-9FFC-84EC3A1513A9}"/>
              </a:ext>
            </a:extLst>
          </p:cNvPr>
          <p:cNvSpPr txBox="1"/>
          <p:nvPr/>
        </p:nvSpPr>
        <p:spPr>
          <a:xfrm>
            <a:off x="480413" y="1455516"/>
            <a:ext cx="226695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Buying a new car</a:t>
            </a:r>
          </a:p>
          <a:p>
            <a:endParaRPr lang="en-US" sz="18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(USA consumers)</a:t>
            </a:r>
          </a:p>
          <a:p>
            <a:endParaRPr lang="en-US" sz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Source: </a:t>
            </a:r>
            <a:r>
              <a:rPr lang="en-US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hlinkClick r:id="rId2"/>
              </a:rPr>
              <a:t>www.statista.com</a:t>
            </a:r>
            <a:endParaRPr lang="en-US" sz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2018 Consumer survey results</a:t>
            </a:r>
          </a:p>
          <a:p>
            <a:endParaRPr lang="en-US" sz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sz="1200" i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sz="1200" i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sz="1200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Slightly modified for teaching purposes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916938C-E8DD-3141-A6DB-4D9CF1A29E2F}"/>
              </a:ext>
            </a:extLst>
          </p:cNvPr>
          <p:cNvGrpSpPr/>
          <p:nvPr/>
        </p:nvGrpSpPr>
        <p:grpSpPr>
          <a:xfrm>
            <a:off x="3276600" y="0"/>
            <a:ext cx="4766663" cy="5143500"/>
            <a:chOff x="2788450" y="24300"/>
            <a:chExt cx="6355550" cy="68580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E6D7DD2-6706-7147-BCC8-3CF91A458B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5000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88450" y="24300"/>
              <a:ext cx="6355550" cy="6858000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AE63EEE-B4CF-E649-857C-FFFB33BBDBB1}"/>
                </a:ext>
              </a:extLst>
            </p:cNvPr>
            <p:cNvSpPr txBox="1"/>
            <p:nvPr/>
          </p:nvSpPr>
          <p:spPr>
            <a:xfrm>
              <a:off x="3962401" y="1600200"/>
              <a:ext cx="451649" cy="4924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800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6B81849-332A-6544-8E52-F17D5B9AB9C3}"/>
                </a:ext>
              </a:extLst>
            </p:cNvPr>
            <p:cNvSpPr txBox="1"/>
            <p:nvPr/>
          </p:nvSpPr>
          <p:spPr>
            <a:xfrm>
              <a:off x="4114801" y="1969532"/>
              <a:ext cx="381000" cy="4924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800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732D55A-C0B6-0041-A987-3DDD3DFC26A1}"/>
                </a:ext>
              </a:extLst>
            </p:cNvPr>
            <p:cNvSpPr txBox="1"/>
            <p:nvPr/>
          </p:nvSpPr>
          <p:spPr>
            <a:xfrm>
              <a:off x="3581401" y="2563819"/>
              <a:ext cx="381000" cy="4924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800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7C5ABB8-8D37-2E40-98E3-CCB3322D1A03}"/>
                </a:ext>
              </a:extLst>
            </p:cNvPr>
            <p:cNvSpPr txBox="1"/>
            <p:nvPr/>
          </p:nvSpPr>
          <p:spPr>
            <a:xfrm>
              <a:off x="2895601" y="4278868"/>
              <a:ext cx="381000" cy="4924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800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0DA6B15-B624-C949-97A1-02F3A3E41E58}"/>
                </a:ext>
              </a:extLst>
            </p:cNvPr>
            <p:cNvSpPr txBox="1"/>
            <p:nvPr/>
          </p:nvSpPr>
          <p:spPr>
            <a:xfrm>
              <a:off x="3423450" y="5205900"/>
              <a:ext cx="381000" cy="4924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800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527BFA3-8353-2E49-B243-6D2B5307FC37}"/>
                </a:ext>
              </a:extLst>
            </p:cNvPr>
            <p:cNvSpPr txBox="1"/>
            <p:nvPr/>
          </p:nvSpPr>
          <p:spPr>
            <a:xfrm>
              <a:off x="3124201" y="5434995"/>
              <a:ext cx="381000" cy="4924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800" dirty="0"/>
            </a:p>
          </p:txBody>
        </p:sp>
      </p:grpSp>
    </p:spTree>
    <p:extLst>
      <p:ext uri="{BB962C8B-B14F-4D97-AF65-F5344CB8AC3E}">
        <p14:creationId xmlns:p14="http://schemas.microsoft.com/office/powerpoint/2010/main" val="90669195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A9D7459-0868-A343-97C4-11E9CAC6D8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12214" y="742950"/>
            <a:ext cx="5345986" cy="385778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AFCBCA04-9F8C-5546-A1C8-6815E62EDA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102269"/>
            <a:ext cx="7467600" cy="400050"/>
          </a:xfrm>
        </p:spPr>
        <p:txBody>
          <a:bodyPr/>
          <a:lstStyle/>
          <a:p>
            <a:r>
              <a:rPr lang="en-US" dirty="0"/>
              <a:t>Another example of Criteria. </a:t>
            </a:r>
            <a:br>
              <a:rPr lang="en-US" dirty="0"/>
            </a:b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9FE0F2-50AA-8841-91C5-6FCB845983B2}"/>
              </a:ext>
            </a:extLst>
          </p:cNvPr>
          <p:cNvSpPr txBox="1"/>
          <p:nvPr/>
        </p:nvSpPr>
        <p:spPr>
          <a:xfrm>
            <a:off x="304800" y="742950"/>
            <a:ext cx="2438400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Smartphone purchases</a:t>
            </a:r>
          </a:p>
          <a:p>
            <a:endParaRPr lang="en-US" sz="18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(China consumers)</a:t>
            </a:r>
          </a:p>
          <a:p>
            <a:endParaRPr lang="en-US" sz="18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Source: </a:t>
            </a:r>
            <a:r>
              <a:rPr lang="en-US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hlinkClick r:id="rId4"/>
              </a:rPr>
              <a:t>www.statista.com</a:t>
            </a:r>
            <a:r>
              <a:rPr lang="en-US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</a:t>
            </a:r>
          </a:p>
          <a:p>
            <a:r>
              <a:rPr lang="en-US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2012 Consumer survey results</a:t>
            </a:r>
          </a:p>
          <a:p>
            <a:endParaRPr lang="en-US" sz="18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282386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B5B54-9816-F446-F57C-2CB3C2B8B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62500F-D485-9F83-718C-823ED53A369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200150"/>
            <a:ext cx="4495800" cy="3429000"/>
          </a:xfrm>
        </p:spPr>
        <p:txBody>
          <a:bodyPr/>
          <a:lstStyle/>
          <a:p>
            <a:r>
              <a:rPr lang="en-US" sz="2400" i="1" dirty="0"/>
              <a:t>Presumably, </a:t>
            </a:r>
          </a:p>
          <a:p>
            <a:r>
              <a:rPr lang="en-US" sz="2400" dirty="0"/>
              <a:t>you considered multiple degree programs and/or multiple universities before making your decision.</a:t>
            </a:r>
          </a:p>
          <a:p>
            <a:endParaRPr lang="en-US" sz="2400" dirty="0"/>
          </a:p>
          <a:p>
            <a:r>
              <a:rPr lang="en-US" sz="2400" dirty="0">
                <a:sym typeface="Wingdings" pitchFamily="2" charset="2"/>
              </a:rPr>
              <a:t> </a:t>
            </a:r>
            <a:r>
              <a:rPr lang="en-US" sz="2400" dirty="0"/>
              <a:t>Identify all the criteria you used to evaluate the options</a:t>
            </a:r>
          </a:p>
        </p:txBody>
      </p:sp>
      <p:pic>
        <p:nvPicPr>
          <p:cNvPr id="2050" name="Picture 2" descr="Wordmarks, Lettermark, Unitmarks - The CMU Brand - Carnegie Mellon  University">
            <a:extLst>
              <a:ext uri="{FF2B5EF4-FFF2-40B4-BE49-F238E27FC236}">
                <a16:creationId xmlns:a16="http://schemas.microsoft.com/office/drawing/2014/main" id="{59C0536B-8609-0C01-8AD8-FA5093722E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2265" y="971550"/>
            <a:ext cx="137160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Stanford University logo and symbol, meaning, history, PNG, brand">
            <a:extLst>
              <a:ext uri="{FF2B5EF4-FFF2-40B4-BE49-F238E27FC236}">
                <a16:creationId xmlns:a16="http://schemas.microsoft.com/office/drawing/2014/main" id="{9B33499E-EA1A-2941-8C88-A37B51E075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12" r="26601"/>
          <a:stretch/>
        </p:blipFill>
        <p:spPr bwMode="auto">
          <a:xfrm>
            <a:off x="5432743" y="2231390"/>
            <a:ext cx="1447800" cy="1809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MIT Logo | Undergraduate Admissions">
            <a:extLst>
              <a:ext uri="{FF2B5EF4-FFF2-40B4-BE49-F238E27FC236}">
                <a16:creationId xmlns:a16="http://schemas.microsoft.com/office/drawing/2014/main" id="{C8C8B62D-E60D-2887-BCA1-1589D772DC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2586" y="3028950"/>
            <a:ext cx="1295400" cy="129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Fiji National University">
            <a:extLst>
              <a:ext uri="{FF2B5EF4-FFF2-40B4-BE49-F238E27FC236}">
                <a16:creationId xmlns:a16="http://schemas.microsoft.com/office/drawing/2014/main" id="{3042A28B-D9B0-6E15-8A1C-79FCC98A17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8163" y="1898015"/>
            <a:ext cx="1347470" cy="1347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Hawaii Warriors Wordmark Logo | SPORTS LOGO HISTORY">
            <a:extLst>
              <a:ext uri="{FF2B5EF4-FFF2-40B4-BE49-F238E27FC236}">
                <a16:creationId xmlns:a16="http://schemas.microsoft.com/office/drawing/2014/main" id="{93B92745-3948-220F-B51F-FC9AA87040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0101" y="534670"/>
            <a:ext cx="1715770" cy="1715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751105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4BFCD-2CE9-6342-B69E-ABEF3A4D27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848" y="258201"/>
            <a:ext cx="8229600" cy="609600"/>
          </a:xfrm>
        </p:spPr>
        <p:txBody>
          <a:bodyPr/>
          <a:lstStyle/>
          <a:p>
            <a:r>
              <a:rPr lang="en-US" sz="2800" dirty="0">
                <a:solidFill>
                  <a:srgbClr val="C00000"/>
                </a:solidFill>
              </a:rPr>
              <a:t>2. </a:t>
            </a:r>
            <a:r>
              <a:rPr lang="en-US" sz="2800" dirty="0"/>
              <a:t>Create a positioning map with the current competition</a:t>
            </a:r>
          </a:p>
        </p:txBody>
      </p:sp>
      <p:pic>
        <p:nvPicPr>
          <p:cNvPr id="4" name="Picture 3" descr="positioning map with competitor curves">
            <a:extLst>
              <a:ext uri="{FF2B5EF4-FFF2-40B4-BE49-F238E27FC236}">
                <a16:creationId xmlns:a16="http://schemas.microsoft.com/office/drawing/2014/main" id="{EF996ED5-0CA4-FD42-899B-9B68C45BC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56829" y="924327"/>
            <a:ext cx="4482704" cy="3468291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71FEFAF-1E9A-8B4A-BD2A-1756683E5B5E}"/>
              </a:ext>
            </a:extLst>
          </p:cNvPr>
          <p:cNvSpPr txBox="1"/>
          <p:nvPr/>
        </p:nvSpPr>
        <p:spPr>
          <a:xfrm>
            <a:off x="4114800" y="4436444"/>
            <a:ext cx="3257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C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X-axis = criteria </a:t>
            </a:r>
            <a:r>
              <a:rPr lang="en-US" sz="1600" dirty="0">
                <a:solidFill>
                  <a:srgbClr val="C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(a.k.a. factor)</a:t>
            </a:r>
            <a:endParaRPr lang="en-US" sz="1800" dirty="0">
              <a:solidFill>
                <a:srgbClr val="C0000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FB99A4-D262-2F42-992B-ECEEFB93ACC5}"/>
              </a:ext>
            </a:extLst>
          </p:cNvPr>
          <p:cNvSpPr txBox="1"/>
          <p:nvPr/>
        </p:nvSpPr>
        <p:spPr>
          <a:xfrm>
            <a:off x="533400" y="4814887"/>
            <a:ext cx="7271475" cy="2308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Also known as a “Strategy Canvas,” a name coined by Renée Mauborgne and W. Chan Kim, authors of the Blue Ocean Strategy.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A9E812-AF66-E1DE-27C7-A1BD29BB1981}"/>
              </a:ext>
            </a:extLst>
          </p:cNvPr>
          <p:cNvSpPr txBox="1"/>
          <p:nvPr/>
        </p:nvSpPr>
        <p:spPr>
          <a:xfrm>
            <a:off x="304800" y="2114550"/>
            <a:ext cx="2889752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C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Y-axis = ”low to high”</a:t>
            </a:r>
          </a:p>
          <a:p>
            <a:endParaRPr lang="en-US" sz="1800" dirty="0">
              <a:solidFill>
                <a:srgbClr val="C0000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sz="1600" dirty="0">
              <a:solidFill>
                <a:srgbClr val="C0000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sz="1600" dirty="0">
                <a:solidFill>
                  <a:srgbClr val="C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relative “amount” the customer receives of each criterion.</a:t>
            </a:r>
          </a:p>
          <a:p>
            <a:endParaRPr lang="en-US" sz="1800" dirty="0">
              <a:solidFill>
                <a:srgbClr val="C0000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sz="1200" dirty="0">
                <a:solidFill>
                  <a:srgbClr val="C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(from the customer’s perspective!)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93D3FF-5C87-72F7-71B5-831639A10700}"/>
              </a:ext>
            </a:extLst>
          </p:cNvPr>
          <p:cNvSpPr txBox="1"/>
          <p:nvPr/>
        </p:nvSpPr>
        <p:spPr>
          <a:xfrm>
            <a:off x="7696200" y="2094696"/>
            <a:ext cx="15029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C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Plot the top competitors</a:t>
            </a:r>
            <a:r>
              <a:rPr lang="en-US" sz="1400" dirty="0">
                <a:solidFill>
                  <a:srgbClr val="C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on each criterion</a:t>
            </a:r>
          </a:p>
        </p:txBody>
      </p:sp>
    </p:spTree>
    <p:extLst>
      <p:ext uri="{BB962C8B-B14F-4D97-AF65-F5344CB8AC3E}">
        <p14:creationId xmlns:p14="http://schemas.microsoft.com/office/powerpoint/2010/main" val="4104442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3" grpId="0"/>
      <p:bldP spid="6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C72DDED8-5FE0-09B6-8A38-F5AEB509D5CD}"/>
              </a:ext>
            </a:extLst>
          </p:cNvPr>
          <p:cNvGraphicFramePr/>
          <p:nvPr/>
        </p:nvGraphicFramePr>
        <p:xfrm>
          <a:off x="457200" y="1200150"/>
          <a:ext cx="8229600" cy="3429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CB9EC710-3B05-EF05-DF48-A5D4165544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1950"/>
            <a:ext cx="8229600" cy="609600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Example (former student): </a:t>
            </a:r>
            <a:r>
              <a:rPr lang="en-US" b="0" dirty="0"/>
              <a:t>Software Deployment Tools</a:t>
            </a:r>
          </a:p>
        </p:txBody>
      </p:sp>
    </p:spTree>
    <p:extLst>
      <p:ext uri="{BB962C8B-B14F-4D97-AF65-F5344CB8AC3E}">
        <p14:creationId xmlns:p14="http://schemas.microsoft.com/office/powerpoint/2010/main" val="114332361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7F49EE29-BCC3-8BE3-7A63-2569EC9CD0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1950"/>
            <a:ext cx="8229600" cy="609600"/>
          </a:xfrm>
        </p:spPr>
        <p:txBody>
          <a:bodyPr/>
          <a:lstStyle/>
          <a:p>
            <a:r>
              <a:rPr lang="en-US" dirty="0"/>
              <a:t>Example (former student): </a:t>
            </a:r>
            <a:r>
              <a:rPr lang="en-US" b="0" dirty="0"/>
              <a:t>Eyeglass Selection</a:t>
            </a:r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FF11ED4F-DE95-95CE-B462-37D1362B5C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1000779"/>
            <a:ext cx="6283161" cy="35814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89548636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itle 1">
            <a:extLst>
              <a:ext uri="{FF2B5EF4-FFF2-40B4-BE49-F238E27FC236}">
                <a16:creationId xmlns:a16="http://schemas.microsoft.com/office/drawing/2014/main" id="{8071AC21-2229-2821-F62D-21E6A4C38E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1950"/>
            <a:ext cx="8229600" cy="609600"/>
          </a:xfrm>
        </p:spPr>
        <p:txBody>
          <a:bodyPr/>
          <a:lstStyle/>
          <a:p>
            <a:r>
              <a:rPr lang="en-US" dirty="0"/>
              <a:t>Example: smartphones </a:t>
            </a:r>
            <a:r>
              <a:rPr lang="en-US" b="0" dirty="0"/>
              <a:t>(many years ago)</a:t>
            </a:r>
          </a:p>
        </p:txBody>
      </p:sp>
      <p:pic>
        <p:nvPicPr>
          <p:cNvPr id="1026" name="Picture 2" descr="Blue Ocean Strategy: 5 Proven Steps - The Innovative Manager">
            <a:extLst>
              <a:ext uri="{FF2B5EF4-FFF2-40B4-BE49-F238E27FC236}">
                <a16:creationId xmlns:a16="http://schemas.microsoft.com/office/drawing/2014/main" id="{C25ED19E-C5F7-684F-9F7F-1610B8CD7A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638"/>
          <a:stretch/>
        </p:blipFill>
        <p:spPr bwMode="auto">
          <a:xfrm>
            <a:off x="1295399" y="1047750"/>
            <a:ext cx="5987137" cy="3581400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0B22441-23DE-9E42-8F4F-8B34F888B28B}"/>
              </a:ext>
            </a:extLst>
          </p:cNvPr>
          <p:cNvSpPr txBox="1"/>
          <p:nvPr/>
        </p:nvSpPr>
        <p:spPr>
          <a:xfrm>
            <a:off x="3048000" y="4886696"/>
            <a:ext cx="3048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/>
              <a:t>Image source: </a:t>
            </a:r>
            <a:r>
              <a:rPr lang="en-US" sz="1000" dirty="0" err="1"/>
              <a:t>www.ignitionframeworks.com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308732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48E778-1954-4F4B-B112-839FD34BD6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14475"/>
            <a:ext cx="8229600" cy="2114550"/>
          </a:xfrm>
        </p:spPr>
        <p:txBody>
          <a:bodyPr/>
          <a:lstStyle/>
          <a:p>
            <a:pPr algn="ctr"/>
            <a:r>
              <a:rPr lang="en-US" sz="3200" dirty="0"/>
              <a:t>The most successful products have</a:t>
            </a:r>
            <a:br>
              <a:rPr lang="en-US" sz="3200" dirty="0"/>
            </a:br>
            <a:r>
              <a:rPr lang="en-US" sz="3200" dirty="0"/>
              <a:t> </a:t>
            </a:r>
            <a:r>
              <a:rPr lang="en-US" sz="3200" u="sng" dirty="0"/>
              <a:t>a strong, highly differentiated</a:t>
            </a:r>
            <a:r>
              <a:rPr lang="en-US" sz="3200" dirty="0"/>
              <a:t> </a:t>
            </a:r>
            <a:br>
              <a:rPr lang="en-US" sz="3200" dirty="0"/>
            </a:br>
            <a:r>
              <a:rPr lang="en-US" sz="3200" dirty="0"/>
              <a:t>position in the market versus their competition.</a:t>
            </a:r>
          </a:p>
        </p:txBody>
      </p:sp>
    </p:spTree>
    <p:extLst>
      <p:ext uri="{BB962C8B-B14F-4D97-AF65-F5344CB8AC3E}">
        <p14:creationId xmlns:p14="http://schemas.microsoft.com/office/powerpoint/2010/main" val="183224672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28CCD-AE62-67E8-8AF8-BA3EE95A40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you decide where to plot the competitors?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31F326-0F3A-2FAD-55B5-B23052DEBD7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960967"/>
            <a:ext cx="8229600" cy="3429000"/>
          </a:xfrm>
        </p:spPr>
        <p:txBody>
          <a:bodyPr/>
          <a:lstStyle/>
          <a:p>
            <a:pPr marL="0" indent="0"/>
            <a:r>
              <a:rPr lang="en-US" sz="1600" b="1" dirty="0"/>
              <a:t>Options </a:t>
            </a:r>
            <a:r>
              <a:rPr lang="en-US" sz="1600" dirty="0"/>
              <a:t>(in practice)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Use your judgment</a:t>
            </a:r>
          </a:p>
          <a:p>
            <a:pPr marL="342900" indent="-342900">
              <a:buFont typeface="+mj-lt"/>
              <a:buAutoNum type="arabicPeriod"/>
            </a:pPr>
            <a:endParaRPr lang="en-US" sz="1600" dirty="0"/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Collective judgment of a small group who are familiar with the customers’ perspective</a:t>
            </a:r>
          </a:p>
          <a:p>
            <a:pPr marL="342900" indent="-342900">
              <a:buFont typeface="+mj-lt"/>
              <a:buAutoNum type="arabicPeriod"/>
            </a:pPr>
            <a:endParaRPr lang="en-US" sz="1600" dirty="0"/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Survey a small sample of the target market</a:t>
            </a:r>
          </a:p>
          <a:p>
            <a:pPr marL="342900" indent="-342900">
              <a:buFont typeface="+mj-lt"/>
              <a:buAutoNum type="arabicPeriod"/>
            </a:pPr>
            <a:endParaRPr lang="en-US" sz="1600" dirty="0"/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Mathematical + data collection techniques on larger populations</a:t>
            </a:r>
          </a:p>
          <a:p>
            <a:pPr marL="1079500" lvl="1" indent="-342900">
              <a:buFont typeface="+mj-lt"/>
              <a:buAutoNum type="arabicPeriod"/>
            </a:pPr>
            <a:r>
              <a:rPr lang="en-US" dirty="0"/>
              <a:t>Conjoint analysis</a:t>
            </a:r>
          </a:p>
          <a:p>
            <a:pPr marL="1079500" lvl="1" indent="-342900">
              <a:buFont typeface="+mj-lt"/>
              <a:buAutoNum type="arabicPeriod"/>
            </a:pPr>
            <a:r>
              <a:rPr lang="en-US" dirty="0"/>
              <a:t>Multivariate analysis (regression analysis, factor analysis, cluster analysis)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EB09BE-9189-B4BE-44E3-2DD1E207B18D}"/>
              </a:ext>
            </a:extLst>
          </p:cNvPr>
          <p:cNvSpPr txBox="1"/>
          <p:nvPr/>
        </p:nvSpPr>
        <p:spPr>
          <a:xfrm>
            <a:off x="304800" y="4476750"/>
            <a:ext cx="8382000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There is a </a:t>
            </a:r>
            <a:r>
              <a:rPr lang="en-US" sz="1400" u="sng" dirty="0">
                <a:solidFill>
                  <a:srgbClr val="C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Positioning Map template (MS Excel) posted on Canvas</a:t>
            </a:r>
            <a:r>
              <a:rPr lang="en-US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with the next assignment.</a:t>
            </a:r>
          </a:p>
        </p:txBody>
      </p:sp>
    </p:spTree>
    <p:extLst>
      <p:ext uri="{BB962C8B-B14F-4D97-AF65-F5344CB8AC3E}">
        <p14:creationId xmlns:p14="http://schemas.microsoft.com/office/powerpoint/2010/main" val="377517041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EAC80-7F24-1849-A1C7-984D95093A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5058"/>
            <a:ext cx="8229600" cy="740291"/>
          </a:xfrm>
        </p:spPr>
        <p:txBody>
          <a:bodyPr/>
          <a:lstStyle/>
          <a:p>
            <a:r>
              <a:rPr lang="en-US" dirty="0"/>
              <a:t>Y-axis: </a:t>
            </a:r>
            <a:r>
              <a:rPr lang="en-US" u="sng" dirty="0"/>
              <a:t>High does not mean “better”</a:t>
            </a:r>
            <a:r>
              <a:rPr lang="en-US" dirty="0"/>
              <a:t> – it means the product offers “more” of that criterion</a:t>
            </a:r>
          </a:p>
        </p:txBody>
      </p:sp>
      <p:pic>
        <p:nvPicPr>
          <p:cNvPr id="5" name="Picture 3" descr="southwestairlines_strategy_canvas">
            <a:extLst>
              <a:ext uri="{FF2B5EF4-FFF2-40B4-BE49-F238E27FC236}">
                <a16:creationId xmlns:a16="http://schemas.microsoft.com/office/drawing/2014/main" id="{6D3A8BEC-3AD5-5B49-A534-DDEB05252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38300" y="966225"/>
            <a:ext cx="5867400" cy="3781998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FBCD8901-7109-814C-AFEF-E11F68D3BF35}"/>
              </a:ext>
            </a:extLst>
          </p:cNvPr>
          <p:cNvGrpSpPr/>
          <p:nvPr/>
        </p:nvGrpSpPr>
        <p:grpSpPr>
          <a:xfrm>
            <a:off x="0" y="984108"/>
            <a:ext cx="2209800" cy="3264042"/>
            <a:chOff x="0" y="984108"/>
            <a:chExt cx="2209800" cy="3264042"/>
          </a:xfrm>
        </p:grpSpPr>
        <p:sp>
          <p:nvSpPr>
            <p:cNvPr id="9" name="TextBox 7">
              <a:extLst>
                <a:ext uri="{FF2B5EF4-FFF2-40B4-BE49-F238E27FC236}">
                  <a16:creationId xmlns:a16="http://schemas.microsoft.com/office/drawing/2014/main" id="{FEAAC18E-540E-D24B-A31B-84B0090C67C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0" y="2724150"/>
              <a:ext cx="1364876" cy="13849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200" b="0" i="0" u="sng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rPr>
                <a:t>High</a:t>
              </a:r>
              <a:r>
                <a:rPr kumimoji="0" lang="en-US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rPr>
                <a:t> means the customer receives more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200" b="0" i="0" u="sng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rPr>
                <a:t>Low</a:t>
              </a:r>
              <a:r>
                <a:rPr kumimoji="0" lang="en-US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rPr>
                <a:t> means the customer receives less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9137476D-F171-A745-A8A8-5D87513B0CD8}"/>
                </a:ext>
              </a:extLst>
            </p:cNvPr>
            <p:cNvCxnSpPr>
              <a:cxnSpLocks noChangeShapeType="1"/>
              <a:stCxn id="9" idx="0"/>
            </p:cNvCxnSpPr>
            <p:nvPr/>
          </p:nvCxnSpPr>
          <p:spPr bwMode="auto">
            <a:xfrm flipV="1">
              <a:off x="682438" y="2394824"/>
              <a:ext cx="682438" cy="329326"/>
            </a:xfrm>
            <a:prstGeom prst="straightConnector1">
              <a:avLst/>
            </a:prstGeom>
            <a:noFill/>
            <a:ln w="57150">
              <a:solidFill>
                <a:srgbClr val="C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C1D35C6-A7FC-5F4E-99E6-A63DD3D6C533}"/>
                </a:ext>
              </a:extLst>
            </p:cNvPr>
            <p:cNvSpPr/>
            <p:nvPr/>
          </p:nvSpPr>
          <p:spPr bwMode="auto">
            <a:xfrm>
              <a:off x="1524000" y="984108"/>
              <a:ext cx="685800" cy="3264042"/>
            </a:xfrm>
            <a:prstGeom prst="rect">
              <a:avLst/>
            </a:prstGeom>
            <a:noFill/>
            <a:ln w="57150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srgbClr val="000000"/>
                </a:solidFill>
                <a:latin typeface="Verdana" charset="0"/>
                <a:ea typeface="ＭＳ Ｐゴシック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58920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806489C-04DA-BA48-A67D-387D0E1205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2200" y="260350"/>
            <a:ext cx="5193748" cy="609600"/>
          </a:xfrm>
        </p:spPr>
        <p:txBody>
          <a:bodyPr/>
          <a:lstStyle/>
          <a:p>
            <a:r>
              <a:rPr lang="en-US" dirty="0"/>
              <a:t>Example: airlines</a:t>
            </a:r>
          </a:p>
        </p:txBody>
      </p:sp>
      <p:pic>
        <p:nvPicPr>
          <p:cNvPr id="2050" name="Picture 2" descr="Customer feedback driven corporate strategy - Customer Champions">
            <a:extLst>
              <a:ext uri="{FF2B5EF4-FFF2-40B4-BE49-F238E27FC236}">
                <a16:creationId xmlns:a16="http://schemas.microsoft.com/office/drawing/2014/main" id="{DD55993F-6974-AF4D-BC9F-5428C7D316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389"/>
          <a:stretch/>
        </p:blipFill>
        <p:spPr bwMode="auto">
          <a:xfrm>
            <a:off x="838200" y="742950"/>
            <a:ext cx="6717748" cy="3911600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E947AFA-FFC5-F3D4-69A6-115DEB84ED36}"/>
              </a:ext>
            </a:extLst>
          </p:cNvPr>
          <p:cNvSpPr txBox="1"/>
          <p:nvPr/>
        </p:nvSpPr>
        <p:spPr>
          <a:xfrm>
            <a:off x="0" y="0"/>
            <a:ext cx="1905000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Reference</a:t>
            </a:r>
          </a:p>
        </p:txBody>
      </p:sp>
    </p:spTree>
    <p:extLst>
      <p:ext uri="{BB962C8B-B14F-4D97-AF65-F5344CB8AC3E}">
        <p14:creationId xmlns:p14="http://schemas.microsoft.com/office/powerpoint/2010/main" val="282257864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EAC80-7F24-1849-A1C7-984D95093A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533" y="434403"/>
            <a:ext cx="7391400" cy="740291"/>
          </a:xfrm>
        </p:spPr>
        <p:txBody>
          <a:bodyPr/>
          <a:lstStyle/>
          <a:p>
            <a:r>
              <a:rPr lang="en-US" dirty="0"/>
              <a:t>Example:  </a:t>
            </a:r>
            <a:r>
              <a:rPr lang="en-US" altLang="en-US" dirty="0">
                <a:ea typeface="ＭＳ Ｐゴシック" panose="020B0600070205080204" pitchFamily="34" charset="-128"/>
              </a:rPr>
              <a:t>short-haul trips of 600-800 miles</a:t>
            </a:r>
            <a:endParaRPr lang="en-US" sz="2000" b="0" dirty="0"/>
          </a:p>
        </p:txBody>
      </p:sp>
      <p:pic>
        <p:nvPicPr>
          <p:cNvPr id="5" name="Picture 3" descr="southwestairlines_strategy_canvas">
            <a:extLst>
              <a:ext uri="{FF2B5EF4-FFF2-40B4-BE49-F238E27FC236}">
                <a16:creationId xmlns:a16="http://schemas.microsoft.com/office/drawing/2014/main" id="{6D3A8BEC-3AD5-5B49-A534-DDEB05252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7200" y="927099"/>
            <a:ext cx="5867400" cy="3781998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64D143E-D68D-0F4F-BA84-527945D433D0}"/>
              </a:ext>
            </a:extLst>
          </p:cNvPr>
          <p:cNvSpPr txBox="1"/>
          <p:nvPr/>
        </p:nvSpPr>
        <p:spPr>
          <a:xfrm>
            <a:off x="6781800" y="1657350"/>
            <a:ext cx="2209800" cy="132343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1600" b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Notice the mix of product categories (cars) and a specific product (Southwest Airlines)</a:t>
            </a:r>
            <a:endParaRPr lang="en-US" sz="16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73C398-E244-1D94-56FB-324CEA522FC5}"/>
              </a:ext>
            </a:extLst>
          </p:cNvPr>
          <p:cNvSpPr txBox="1"/>
          <p:nvPr/>
        </p:nvSpPr>
        <p:spPr>
          <a:xfrm>
            <a:off x="0" y="0"/>
            <a:ext cx="1905000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Reference</a:t>
            </a:r>
          </a:p>
        </p:txBody>
      </p:sp>
    </p:spTree>
    <p:extLst>
      <p:ext uri="{BB962C8B-B14F-4D97-AF65-F5344CB8AC3E}">
        <p14:creationId xmlns:p14="http://schemas.microsoft.com/office/powerpoint/2010/main" val="60931508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1" name="Rectangle 2">
            <a:extLst>
              <a:ext uri="{FF2B5EF4-FFF2-40B4-BE49-F238E27FC236}">
                <a16:creationId xmlns:a16="http://schemas.microsoft.com/office/drawing/2014/main" id="{69191EBF-66B9-944F-A48A-0A7938A837E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04502" y="151805"/>
            <a:ext cx="8306098" cy="742950"/>
          </a:xfrm>
        </p:spPr>
        <p:txBody>
          <a:bodyPr/>
          <a:lstStyle/>
          <a:p>
            <a:r>
              <a:rPr lang="en-US" sz="2800" dirty="0">
                <a:solidFill>
                  <a:srgbClr val="C00000"/>
                </a:solidFill>
              </a:rPr>
              <a:t>3. </a:t>
            </a:r>
            <a:r>
              <a:rPr lang="en-US" sz="2800" dirty="0"/>
              <a:t>Analyze the positioning map for potential position(s) to own with your product</a:t>
            </a:r>
          </a:p>
        </p:txBody>
      </p:sp>
      <p:pic>
        <p:nvPicPr>
          <p:cNvPr id="92162" name="Picture 3" descr="positioning map with competitor curves">
            <a:extLst>
              <a:ext uri="{FF2B5EF4-FFF2-40B4-BE49-F238E27FC236}">
                <a16:creationId xmlns:a16="http://schemas.microsoft.com/office/drawing/2014/main" id="{46069842-8E05-5F4E-8C8A-3BEBBD53C5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7200" y="1352550"/>
            <a:ext cx="4482704" cy="3468291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4A627BB2-9F1A-9147-93B1-AA70C5E35A67}"/>
              </a:ext>
            </a:extLst>
          </p:cNvPr>
          <p:cNvSpPr/>
          <p:nvPr/>
        </p:nvSpPr>
        <p:spPr bwMode="auto">
          <a:xfrm>
            <a:off x="3028950" y="2188947"/>
            <a:ext cx="240507" cy="1050131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350">
              <a:latin typeface="Verdana" charset="0"/>
              <a:ea typeface="ＭＳ Ｐゴシック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1F4282F-1C33-C249-BC5E-E2B01492C4B6}"/>
              </a:ext>
            </a:extLst>
          </p:cNvPr>
          <p:cNvSpPr/>
          <p:nvPr/>
        </p:nvSpPr>
        <p:spPr bwMode="auto">
          <a:xfrm>
            <a:off x="2698552" y="2188947"/>
            <a:ext cx="240507" cy="1050131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350">
              <a:latin typeface="Verdana" charset="0"/>
              <a:ea typeface="ＭＳ Ｐゴシック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CE87E65-8CDE-304E-BA54-7C9418D55485}"/>
              </a:ext>
            </a:extLst>
          </p:cNvPr>
          <p:cNvSpPr/>
          <p:nvPr/>
        </p:nvSpPr>
        <p:spPr bwMode="auto">
          <a:xfrm>
            <a:off x="2295228" y="2188947"/>
            <a:ext cx="240507" cy="821531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350">
              <a:latin typeface="Verdana" charset="0"/>
              <a:ea typeface="ＭＳ Ｐゴシック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7D1C3B1-3D71-E24B-BC49-C0DDDF30ABB0}"/>
              </a:ext>
            </a:extLst>
          </p:cNvPr>
          <p:cNvSpPr/>
          <p:nvPr/>
        </p:nvSpPr>
        <p:spPr bwMode="auto">
          <a:xfrm>
            <a:off x="1828800" y="3145018"/>
            <a:ext cx="240507" cy="878681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350">
              <a:latin typeface="Verdana" charset="0"/>
              <a:ea typeface="ＭＳ Ｐゴシック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9AA6559-DCA4-5948-9D37-1BDD68FE1700}"/>
              </a:ext>
            </a:extLst>
          </p:cNvPr>
          <p:cNvSpPr/>
          <p:nvPr/>
        </p:nvSpPr>
        <p:spPr bwMode="auto">
          <a:xfrm>
            <a:off x="1453754" y="3316468"/>
            <a:ext cx="240507" cy="707231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350">
              <a:latin typeface="Verdana" charset="0"/>
              <a:ea typeface="ＭＳ Ｐゴシック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5F9059A-4A7D-844E-99DD-5C14A2421ACD}"/>
              </a:ext>
            </a:extLst>
          </p:cNvPr>
          <p:cNvSpPr/>
          <p:nvPr/>
        </p:nvSpPr>
        <p:spPr bwMode="auto">
          <a:xfrm>
            <a:off x="1097163" y="3335518"/>
            <a:ext cx="240507" cy="707231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350">
              <a:latin typeface="Verdana" charset="0"/>
              <a:ea typeface="ＭＳ Ｐゴシック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ED4327C-2748-2C42-876C-CDE320EF46EB}"/>
              </a:ext>
            </a:extLst>
          </p:cNvPr>
          <p:cNvSpPr/>
          <p:nvPr/>
        </p:nvSpPr>
        <p:spPr bwMode="auto">
          <a:xfrm>
            <a:off x="720032" y="2246097"/>
            <a:ext cx="240507" cy="878681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350">
              <a:latin typeface="Verdana" charset="0"/>
              <a:ea typeface="ＭＳ Ｐゴシック" charset="0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0DD9ECE-D6F8-2446-A81B-2A05F688D533}"/>
              </a:ext>
            </a:extLst>
          </p:cNvPr>
          <p:cNvSpPr/>
          <p:nvPr/>
        </p:nvSpPr>
        <p:spPr bwMode="auto">
          <a:xfrm>
            <a:off x="1097163" y="2246097"/>
            <a:ext cx="240507" cy="592931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350">
              <a:latin typeface="Verdana" charset="0"/>
              <a:ea typeface="ＭＳ Ｐゴシック" charset="0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780B933-5673-8E43-A2A0-9FFBC4E16686}"/>
              </a:ext>
            </a:extLst>
          </p:cNvPr>
          <p:cNvSpPr/>
          <p:nvPr/>
        </p:nvSpPr>
        <p:spPr bwMode="auto">
          <a:xfrm>
            <a:off x="3458768" y="3010478"/>
            <a:ext cx="240507" cy="878681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350">
              <a:latin typeface="Verdana" charset="0"/>
              <a:ea typeface="ＭＳ Ｐゴシック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37D2015-E6ED-6540-94FF-271574B49D35}"/>
              </a:ext>
            </a:extLst>
          </p:cNvPr>
          <p:cNvSpPr/>
          <p:nvPr/>
        </p:nvSpPr>
        <p:spPr>
          <a:xfrm>
            <a:off x="5202736" y="1352550"/>
            <a:ext cx="3504304" cy="31700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eaLnBrk="1" hangingPunct="1"/>
            <a:r>
              <a:rPr lang="en-US" altLang="en-US" sz="2000" b="1" dirty="0"/>
              <a:t>First,</a:t>
            </a:r>
            <a:r>
              <a:rPr lang="en-US" altLang="en-US" sz="2000" dirty="0"/>
              <a:t> determine: where are the “white spaces”? </a:t>
            </a:r>
          </a:p>
          <a:p>
            <a:pPr lvl="1" eaLnBrk="1" hangingPunct="1"/>
            <a:endParaRPr lang="en-US" altLang="en-US" sz="2000" i="1" dirty="0"/>
          </a:p>
          <a:p>
            <a:pPr lvl="1" eaLnBrk="1" hangingPunct="1"/>
            <a:r>
              <a:rPr lang="en-US" altLang="en-US" sz="2000" i="1" dirty="0"/>
              <a:t>The white spaces are the </a:t>
            </a:r>
            <a:r>
              <a:rPr lang="en-US" altLang="en-US" sz="2000" i="1" u="sng" dirty="0"/>
              <a:t>available positions</a:t>
            </a:r>
            <a:r>
              <a:rPr lang="en-US" altLang="en-US" sz="2000" i="1" dirty="0"/>
              <a:t> in the market.</a:t>
            </a:r>
          </a:p>
          <a:p>
            <a:pPr lvl="1" eaLnBrk="1" hangingPunct="1"/>
            <a:endParaRPr lang="en-US" altLang="en-US" sz="2000" i="1" dirty="0"/>
          </a:p>
          <a:p>
            <a:pPr lvl="1" eaLnBrk="1" hangingPunct="1"/>
            <a:r>
              <a:rPr lang="en-US" altLang="en-US" sz="2000" i="1" dirty="0">
                <a:solidFill>
                  <a:schemeClr val="accent3"/>
                </a:solidFill>
              </a:rPr>
              <a:t>They are shown in green on this diagram!</a:t>
            </a:r>
            <a:endParaRPr lang="en-US" altLang="en-US" sz="2000" dirty="0">
              <a:solidFill>
                <a:schemeClr val="accent3"/>
              </a:solidFill>
            </a:endParaRPr>
          </a:p>
          <a:p>
            <a:pPr eaLnBrk="1" hangingPunct="1"/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405899899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1" name="Rectangle 2">
            <a:extLst>
              <a:ext uri="{FF2B5EF4-FFF2-40B4-BE49-F238E27FC236}">
                <a16:creationId xmlns:a16="http://schemas.microsoft.com/office/drawing/2014/main" id="{69191EBF-66B9-944F-A48A-0A7938A837E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04502" y="151805"/>
            <a:ext cx="8306098" cy="742950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4. </a:t>
            </a:r>
            <a:r>
              <a:rPr lang="en-US" dirty="0"/>
              <a:t>Select the position(s) to own with your product.</a:t>
            </a:r>
            <a:endParaRPr lang="en-US" sz="2800" dirty="0"/>
          </a:p>
        </p:txBody>
      </p:sp>
      <p:pic>
        <p:nvPicPr>
          <p:cNvPr id="92162" name="Picture 3" descr="positioning map with competitor curves">
            <a:extLst>
              <a:ext uri="{FF2B5EF4-FFF2-40B4-BE49-F238E27FC236}">
                <a16:creationId xmlns:a16="http://schemas.microsoft.com/office/drawing/2014/main" id="{46069842-8E05-5F4E-8C8A-3BEBBD53C5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7200" y="1019165"/>
            <a:ext cx="4482704" cy="3468291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60AE8BD7-D346-7434-975F-D2CCB4F4C07F}"/>
              </a:ext>
            </a:extLst>
          </p:cNvPr>
          <p:cNvGrpSpPr/>
          <p:nvPr/>
        </p:nvGrpSpPr>
        <p:grpSpPr>
          <a:xfrm>
            <a:off x="720032" y="1352551"/>
            <a:ext cx="2549425" cy="2021662"/>
            <a:chOff x="720032" y="1352551"/>
            <a:chExt cx="2549425" cy="2021662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4A627BB2-9F1A-9147-93B1-AA70C5E35A67}"/>
                </a:ext>
              </a:extLst>
            </p:cNvPr>
            <p:cNvSpPr/>
            <p:nvPr/>
          </p:nvSpPr>
          <p:spPr bwMode="auto">
            <a:xfrm>
              <a:off x="3028950" y="1352551"/>
              <a:ext cx="240507" cy="1371581"/>
            </a:xfrm>
            <a:prstGeom prst="ellipse">
              <a:avLst/>
            </a:prstGeom>
            <a:solidFill>
              <a:schemeClr val="bg1"/>
            </a:solidFill>
            <a:ln w="3810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350">
                <a:latin typeface="Verdana" charset="0"/>
                <a:ea typeface="ＭＳ Ｐゴシック" charset="0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1F4282F-1C33-C249-BC5E-E2B01492C4B6}"/>
                </a:ext>
              </a:extLst>
            </p:cNvPr>
            <p:cNvSpPr/>
            <p:nvPr/>
          </p:nvSpPr>
          <p:spPr bwMode="auto">
            <a:xfrm>
              <a:off x="2698552" y="1352551"/>
              <a:ext cx="240507" cy="1371582"/>
            </a:xfrm>
            <a:prstGeom prst="ellipse">
              <a:avLst/>
            </a:prstGeom>
            <a:solidFill>
              <a:schemeClr val="bg1"/>
            </a:solidFill>
            <a:ln w="3810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350">
                <a:latin typeface="Verdana" charset="0"/>
                <a:ea typeface="ＭＳ Ｐゴシック" charset="0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7D1C3B1-3D71-E24B-BC49-C0DDDF30ABB0}"/>
                </a:ext>
              </a:extLst>
            </p:cNvPr>
            <p:cNvSpPr/>
            <p:nvPr/>
          </p:nvSpPr>
          <p:spPr bwMode="auto">
            <a:xfrm>
              <a:off x="1837731" y="2132410"/>
              <a:ext cx="240507" cy="1241803"/>
            </a:xfrm>
            <a:prstGeom prst="ellipse">
              <a:avLst/>
            </a:prstGeom>
            <a:solidFill>
              <a:schemeClr val="bg1"/>
            </a:solidFill>
            <a:ln w="3810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350">
                <a:latin typeface="Verdana" charset="0"/>
                <a:ea typeface="ＭＳ Ｐゴシック" charset="0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7ED4327C-2748-2C42-876C-CDE320EF46EB}"/>
                </a:ext>
              </a:extLst>
            </p:cNvPr>
            <p:cNvSpPr/>
            <p:nvPr/>
          </p:nvSpPr>
          <p:spPr bwMode="auto">
            <a:xfrm>
              <a:off x="720032" y="1368031"/>
              <a:ext cx="240507" cy="1241802"/>
            </a:xfrm>
            <a:prstGeom prst="ellipse">
              <a:avLst/>
            </a:prstGeom>
            <a:solidFill>
              <a:schemeClr val="bg1"/>
            </a:solidFill>
            <a:ln w="3810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350">
                <a:latin typeface="Verdana" charset="0"/>
                <a:ea typeface="ＭＳ Ｐゴシック" charset="0"/>
              </a:endParaRPr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037D2015-E6ED-6540-94FF-271574B49D35}"/>
              </a:ext>
            </a:extLst>
          </p:cNvPr>
          <p:cNvSpPr/>
          <p:nvPr/>
        </p:nvSpPr>
        <p:spPr>
          <a:xfrm>
            <a:off x="5334067" y="894755"/>
            <a:ext cx="3504304" cy="369331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eaLnBrk="1" hangingPunct="1"/>
            <a:r>
              <a:rPr lang="en-US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Select the positions you want (and can) occupy in the minds of your customers.</a:t>
            </a:r>
          </a:p>
          <a:p>
            <a:pPr eaLnBrk="1" hangingPunct="1"/>
            <a:endParaRPr lang="en-US" sz="18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eaLnBrk="1" hangingPunct="1"/>
            <a:r>
              <a:rPr lang="en-US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These positions are your </a:t>
            </a:r>
            <a:r>
              <a:rPr lang="en-US" sz="18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Differentiators</a:t>
            </a:r>
          </a:p>
          <a:p>
            <a:pPr eaLnBrk="1" hangingPunct="1"/>
            <a:endParaRPr lang="en-US" sz="18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eaLnBrk="1" hangingPunct="1"/>
            <a:endParaRPr lang="en-US" sz="18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eaLnBrk="1" hangingPunct="1"/>
            <a:r>
              <a:rPr lang="en-US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You do not need to be different on each criterion.</a:t>
            </a:r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en-US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It can be costly to create each difference. </a:t>
            </a:r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en-US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It might not be possible.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4D13112-3106-2C48-B144-A8F444136488}"/>
              </a:ext>
            </a:extLst>
          </p:cNvPr>
          <p:cNvSpPr txBox="1"/>
          <p:nvPr/>
        </p:nvSpPr>
        <p:spPr>
          <a:xfrm>
            <a:off x="304502" y="4668985"/>
            <a:ext cx="4800600" cy="3231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eaLnBrk="1" hangingPunct="1"/>
            <a:r>
              <a:rPr lang="en-US" altLang="en-US" sz="1500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On this diagram, the white space are shown in green!</a:t>
            </a:r>
          </a:p>
        </p:txBody>
      </p:sp>
    </p:spTree>
    <p:extLst>
      <p:ext uri="{BB962C8B-B14F-4D97-AF65-F5344CB8AC3E}">
        <p14:creationId xmlns:p14="http://schemas.microsoft.com/office/powerpoint/2010/main" val="2941711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Rectangle 2">
            <a:extLst>
              <a:ext uri="{FF2B5EF4-FFF2-40B4-BE49-F238E27FC236}">
                <a16:creationId xmlns:a16="http://schemas.microsoft.com/office/drawing/2014/main" id="{1B3FA61D-C342-8944-ABC5-E75E849499C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84679" y="128588"/>
            <a:ext cx="8049721" cy="742950"/>
          </a:xfrm>
        </p:spPr>
        <p:txBody>
          <a:bodyPr/>
          <a:lstStyle/>
          <a:p>
            <a:pPr eaLnBrk="1" hangingPunct="1"/>
            <a:r>
              <a:rPr lang="en-US" altLang="en-US" dirty="0">
                <a:ea typeface="ＭＳ Ｐゴシック" panose="020B0600070205080204" pitchFamily="34" charset="-128"/>
              </a:rPr>
              <a:t>Southwest decided to differentiate on “friendly service” and ”speed” </a:t>
            </a:r>
            <a:r>
              <a:rPr lang="en-US" altLang="en-US" b="0" u="sng" dirty="0">
                <a:ea typeface="ＭＳ Ｐゴシック" panose="020B0600070205080204" pitchFamily="34" charset="-128"/>
              </a:rPr>
              <a:t>versus cars </a:t>
            </a:r>
            <a:r>
              <a:rPr lang="en-US" altLang="en-US" b="0" dirty="0">
                <a:ea typeface="ＭＳ Ｐゴシック" panose="020B0600070205080204" pitchFamily="34" charset="-128"/>
              </a:rPr>
              <a:t>for short-haul trips of 600-800 miles</a:t>
            </a:r>
          </a:p>
        </p:txBody>
      </p:sp>
      <p:pic>
        <p:nvPicPr>
          <p:cNvPr id="112642" name="Picture 3" descr="southwestairlines_strategy_canvas">
            <a:extLst>
              <a:ext uri="{FF2B5EF4-FFF2-40B4-BE49-F238E27FC236}">
                <a16:creationId xmlns:a16="http://schemas.microsoft.com/office/drawing/2014/main" id="{48440BEF-0259-3044-95C6-8B06FC9E4F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4679" y="1409700"/>
            <a:ext cx="5231095" cy="337185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7A2447D2-D99A-2842-AD91-7893277F3EB3}"/>
              </a:ext>
            </a:extLst>
          </p:cNvPr>
          <p:cNvSpPr/>
          <p:nvPr/>
        </p:nvSpPr>
        <p:spPr bwMode="auto">
          <a:xfrm>
            <a:off x="4370879" y="1771650"/>
            <a:ext cx="240507" cy="2268141"/>
          </a:xfrm>
          <a:prstGeom prst="ellipse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350">
              <a:latin typeface="Verdana" charset="0"/>
              <a:ea typeface="ＭＳ Ｐゴシック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54207AD-87DD-9E49-AB6F-C5A9ECCD383A}"/>
              </a:ext>
            </a:extLst>
          </p:cNvPr>
          <p:cNvSpPr/>
          <p:nvPr/>
        </p:nvSpPr>
        <p:spPr bwMode="auto">
          <a:xfrm>
            <a:off x="3844622" y="1924050"/>
            <a:ext cx="240507" cy="2055614"/>
          </a:xfrm>
          <a:prstGeom prst="ellipse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350">
              <a:latin typeface="Verdana" charset="0"/>
              <a:ea typeface="ＭＳ Ｐゴシック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C5AEAF-CABE-F64B-A773-66C6F7E7129E}"/>
              </a:ext>
            </a:extLst>
          </p:cNvPr>
          <p:cNvSpPr txBox="1"/>
          <p:nvPr/>
        </p:nvSpPr>
        <p:spPr>
          <a:xfrm>
            <a:off x="6220921" y="1428363"/>
            <a:ext cx="24384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These 2 criteria became their </a:t>
            </a:r>
            <a:r>
              <a:rPr lang="en-US" b="1" dirty="0"/>
              <a:t>”differentiators”</a:t>
            </a:r>
          </a:p>
          <a:p>
            <a:endParaRPr lang="en-US" b="1" dirty="0"/>
          </a:p>
          <a:p>
            <a:r>
              <a:rPr lang="en-US" dirty="0">
                <a:solidFill>
                  <a:srgbClr val="C00000"/>
                </a:solidFill>
              </a:rPr>
              <a:t>You do NOT need to be different on every criteria to succeed!</a:t>
            </a:r>
          </a:p>
        </p:txBody>
      </p:sp>
    </p:spTree>
    <p:extLst>
      <p:ext uri="{BB962C8B-B14F-4D97-AF65-F5344CB8AC3E}">
        <p14:creationId xmlns:p14="http://schemas.microsoft.com/office/powerpoint/2010/main" val="416739255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6BE533-E8C4-B4A0-6494-3EABC9EAE9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Create a positioning map with the current competition and your product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A5CBE8-5DD2-AE30-381D-937BA773157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581150"/>
            <a:ext cx="8229600" cy="3048000"/>
          </a:xfrm>
        </p:spPr>
        <p:txBody>
          <a:bodyPr/>
          <a:lstStyle/>
          <a:p>
            <a:r>
              <a:rPr lang="en-US" sz="2000" dirty="0"/>
              <a:t>This map is now a projected “future state” when your product is introduced to the market.</a:t>
            </a:r>
          </a:p>
        </p:txBody>
      </p:sp>
    </p:spTree>
    <p:extLst>
      <p:ext uri="{BB962C8B-B14F-4D97-AF65-F5344CB8AC3E}">
        <p14:creationId xmlns:p14="http://schemas.microsoft.com/office/powerpoint/2010/main" val="7611405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C72DDED8-5FE0-09B6-8A38-F5AEB509D5CD}"/>
              </a:ext>
            </a:extLst>
          </p:cNvPr>
          <p:cNvGraphicFramePr/>
          <p:nvPr/>
        </p:nvGraphicFramePr>
        <p:xfrm>
          <a:off x="457200" y="1276350"/>
          <a:ext cx="8229600" cy="3429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F982162D-BF8A-CC8E-A684-BEC0060A2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9550"/>
            <a:ext cx="8229600" cy="609600"/>
          </a:xfrm>
        </p:spPr>
        <p:txBody>
          <a:bodyPr wrap="square" anchor="t">
            <a:normAutofit fontScale="90000"/>
          </a:bodyPr>
          <a:lstStyle/>
          <a:p>
            <a:r>
              <a:rPr lang="en-US" dirty="0"/>
              <a:t>Example (former student): </a:t>
            </a:r>
            <a:r>
              <a:rPr lang="en-US" b="0" dirty="0"/>
              <a:t>Software Deployment Tools</a:t>
            </a:r>
            <a:br>
              <a:rPr lang="en-US" b="0" dirty="0"/>
            </a:br>
            <a:br>
              <a:rPr lang="en-US" sz="1300" b="0" dirty="0"/>
            </a:br>
            <a:r>
              <a:rPr lang="en-US" sz="1800" b="0" dirty="0"/>
              <a:t>This map shows how she wanted to position her product idea called </a:t>
            </a:r>
            <a:r>
              <a:rPr lang="en-US" sz="1800" i="1" dirty="0"/>
              <a:t>Starship</a:t>
            </a:r>
            <a:r>
              <a:rPr lang="en-US" sz="1800" b="0" dirty="0"/>
              <a:t>, in the future state when it was released.</a:t>
            </a:r>
            <a:endParaRPr lang="en-US" sz="1600" i="1" dirty="0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55412E6B-D07D-A940-1427-A17395C7E664}"/>
              </a:ext>
            </a:extLst>
          </p:cNvPr>
          <p:cNvSpPr/>
          <p:nvPr/>
        </p:nvSpPr>
        <p:spPr bwMode="auto">
          <a:xfrm>
            <a:off x="1269413" y="4252698"/>
            <a:ext cx="1464630" cy="577712"/>
          </a:xfrm>
          <a:custGeom>
            <a:avLst/>
            <a:gdLst>
              <a:gd name="connsiteX0" fmla="*/ 929335 w 1464630"/>
              <a:gd name="connsiteY0" fmla="*/ 5195 h 577712"/>
              <a:gd name="connsiteX1" fmla="*/ 56816 w 1464630"/>
              <a:gd name="connsiteY1" fmla="*/ 102917 h 577712"/>
              <a:gd name="connsiteX2" fmla="*/ 154538 w 1464630"/>
              <a:gd name="connsiteY2" fmla="*/ 444945 h 577712"/>
              <a:gd name="connsiteX3" fmla="*/ 719931 w 1464630"/>
              <a:gd name="connsiteY3" fmla="*/ 577568 h 577712"/>
              <a:gd name="connsiteX4" fmla="*/ 1236462 w 1464630"/>
              <a:gd name="connsiteY4" fmla="*/ 465885 h 577712"/>
              <a:gd name="connsiteX5" fmla="*/ 1445866 w 1464630"/>
              <a:gd name="connsiteY5" fmla="*/ 249500 h 577712"/>
              <a:gd name="connsiteX6" fmla="*/ 1403985 w 1464630"/>
              <a:gd name="connsiteY6" fmla="*/ 74997 h 577712"/>
              <a:gd name="connsiteX7" fmla="*/ 999137 w 1464630"/>
              <a:gd name="connsiteY7" fmla="*/ 19155 h 577712"/>
              <a:gd name="connsiteX8" fmla="*/ 929335 w 1464630"/>
              <a:gd name="connsiteY8" fmla="*/ 5195 h 577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64630" h="577712">
                <a:moveTo>
                  <a:pt x="929335" y="5195"/>
                </a:moveTo>
                <a:cubicBezTo>
                  <a:pt x="772281" y="19155"/>
                  <a:pt x="185949" y="29625"/>
                  <a:pt x="56816" y="102917"/>
                </a:cubicBezTo>
                <a:cubicBezTo>
                  <a:pt x="-72317" y="176209"/>
                  <a:pt x="44019" y="365837"/>
                  <a:pt x="154538" y="444945"/>
                </a:cubicBezTo>
                <a:cubicBezTo>
                  <a:pt x="265057" y="524054"/>
                  <a:pt x="539610" y="574078"/>
                  <a:pt x="719931" y="577568"/>
                </a:cubicBezTo>
                <a:cubicBezTo>
                  <a:pt x="900252" y="581058"/>
                  <a:pt x="1115473" y="520563"/>
                  <a:pt x="1236462" y="465885"/>
                </a:cubicBezTo>
                <a:cubicBezTo>
                  <a:pt x="1357451" y="411207"/>
                  <a:pt x="1417946" y="314648"/>
                  <a:pt x="1445866" y="249500"/>
                </a:cubicBezTo>
                <a:cubicBezTo>
                  <a:pt x="1473786" y="184352"/>
                  <a:pt x="1478440" y="113388"/>
                  <a:pt x="1403985" y="74997"/>
                </a:cubicBezTo>
                <a:cubicBezTo>
                  <a:pt x="1329530" y="36606"/>
                  <a:pt x="1080572" y="29625"/>
                  <a:pt x="999137" y="19155"/>
                </a:cubicBezTo>
                <a:cubicBezTo>
                  <a:pt x="917702" y="8685"/>
                  <a:pt x="1086389" y="-8765"/>
                  <a:pt x="929335" y="5195"/>
                </a:cubicBezTo>
                <a:close/>
              </a:path>
            </a:pathLst>
          </a:cu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1860547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B9490D6F-9F6B-0B6B-1694-2F162A75FF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85750"/>
            <a:ext cx="8229600" cy="609600"/>
          </a:xfrm>
        </p:spPr>
        <p:txBody>
          <a:bodyPr/>
          <a:lstStyle/>
          <a:p>
            <a:r>
              <a:rPr lang="en-US" dirty="0"/>
              <a:t>Example (former student): Eyeglasses Selection</a:t>
            </a:r>
            <a:br>
              <a:rPr lang="en-US" dirty="0"/>
            </a:br>
            <a:r>
              <a:rPr lang="en-US" sz="1800" b="0" dirty="0"/>
              <a:t>This maps shows how she wanted to position her product idea called </a:t>
            </a:r>
            <a:r>
              <a:rPr lang="en-US" sz="1800" dirty="0"/>
              <a:t>“</a:t>
            </a:r>
            <a:r>
              <a:rPr lang="en-US" sz="1800" dirty="0" err="1"/>
              <a:t>TryOnYourGlasses</a:t>
            </a:r>
            <a:r>
              <a:rPr lang="en-US" sz="1800" dirty="0"/>
              <a:t>”</a:t>
            </a:r>
            <a:r>
              <a:rPr lang="en-US" sz="1800" b="0" dirty="0"/>
              <a:t>, in the future state when her product is released.</a:t>
            </a:r>
            <a:endParaRPr lang="en-US" b="0" dirty="0"/>
          </a:p>
        </p:txBody>
      </p:sp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8636D606-5C1E-96E8-746E-DFF7EF1859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4452" y="1352550"/>
            <a:ext cx="5886696" cy="3429000"/>
          </a:xfrm>
          <a:prstGeom prst="rect">
            <a:avLst/>
          </a:prstGeom>
          <a:noFill/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9B7FD490-892D-6CF3-F092-1CFE63C9C495}"/>
              </a:ext>
            </a:extLst>
          </p:cNvPr>
          <p:cNvSpPr/>
          <p:nvPr/>
        </p:nvSpPr>
        <p:spPr bwMode="auto">
          <a:xfrm>
            <a:off x="4953000" y="4423410"/>
            <a:ext cx="1828800" cy="510540"/>
          </a:xfrm>
          <a:custGeom>
            <a:avLst/>
            <a:gdLst>
              <a:gd name="connsiteX0" fmla="*/ 0 w 1828800"/>
              <a:gd name="connsiteY0" fmla="*/ 255270 h 510540"/>
              <a:gd name="connsiteX1" fmla="*/ 914400 w 1828800"/>
              <a:gd name="connsiteY1" fmla="*/ 0 h 510540"/>
              <a:gd name="connsiteX2" fmla="*/ 1828800 w 1828800"/>
              <a:gd name="connsiteY2" fmla="*/ 255270 h 510540"/>
              <a:gd name="connsiteX3" fmla="*/ 914400 w 1828800"/>
              <a:gd name="connsiteY3" fmla="*/ 510540 h 510540"/>
              <a:gd name="connsiteX4" fmla="*/ 0 w 1828800"/>
              <a:gd name="connsiteY4" fmla="*/ 255270 h 51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8800" h="510540" extrusionOk="0">
                <a:moveTo>
                  <a:pt x="0" y="255270"/>
                </a:moveTo>
                <a:cubicBezTo>
                  <a:pt x="-30566" y="95434"/>
                  <a:pt x="341013" y="25663"/>
                  <a:pt x="914400" y="0"/>
                </a:cubicBezTo>
                <a:cubicBezTo>
                  <a:pt x="1437690" y="3849"/>
                  <a:pt x="1801027" y="115171"/>
                  <a:pt x="1828800" y="255270"/>
                </a:cubicBezTo>
                <a:cubicBezTo>
                  <a:pt x="1771147" y="452553"/>
                  <a:pt x="1415939" y="529722"/>
                  <a:pt x="914400" y="510540"/>
                </a:cubicBezTo>
                <a:cubicBezTo>
                  <a:pt x="399520" y="505139"/>
                  <a:pt x="23827" y="407637"/>
                  <a:pt x="0" y="255270"/>
                </a:cubicBezTo>
                <a:close/>
              </a:path>
            </a:pathLst>
          </a:cu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05BFFB1-CC45-2113-6551-FECC2525CAAA}"/>
              </a:ext>
            </a:extLst>
          </p:cNvPr>
          <p:cNvSpPr txBox="1"/>
          <p:nvPr/>
        </p:nvSpPr>
        <p:spPr>
          <a:xfrm>
            <a:off x="304800" y="3466296"/>
            <a:ext cx="2133600" cy="1169551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She mistakenly plotted her “total time spent” as HIGH. Her product takes less time to select (which is better.)</a:t>
            </a:r>
          </a:p>
        </p:txBody>
      </p:sp>
    </p:spTree>
    <p:extLst>
      <p:ext uri="{BB962C8B-B14F-4D97-AF65-F5344CB8AC3E}">
        <p14:creationId xmlns:p14="http://schemas.microsoft.com/office/powerpoint/2010/main" val="2978146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EE905A06-D947-3EA3-16B0-8240DD980BE5}"/>
              </a:ext>
            </a:extLst>
          </p:cNvPr>
          <p:cNvSpPr/>
          <p:nvPr/>
        </p:nvSpPr>
        <p:spPr bwMode="auto">
          <a:xfrm>
            <a:off x="4648200" y="3697826"/>
            <a:ext cx="3425125" cy="685800"/>
          </a:xfrm>
          <a:prstGeom prst="wedgeRoundRectCallout">
            <a:avLst>
              <a:gd name="adj1" fmla="val -85558"/>
              <a:gd name="adj2" fmla="val -118574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2000" dirty="0">
                <a:latin typeface="45 Helvetica Light" pitchFamily="-110" charset="0"/>
                <a:ea typeface="Geneva" pitchFamily="-110" charset="-128"/>
                <a:cs typeface="Geneva" pitchFamily="-110" charset="-128"/>
              </a:rPr>
              <a:t>Our product is better!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6ADAF9-8C03-4292-F54C-36F24DAF56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0" dirty="0"/>
              <a:t>I’ve asked many entrepreneurs: </a:t>
            </a:r>
            <a:br>
              <a:rPr lang="en-US" sz="3200" dirty="0"/>
            </a:br>
            <a:r>
              <a:rPr lang="en-US" sz="3200" dirty="0"/>
              <a:t>“Who are your competitors?”</a:t>
            </a:r>
          </a:p>
        </p:txBody>
      </p:sp>
      <p:pic>
        <p:nvPicPr>
          <p:cNvPr id="1026" name="Picture 2" descr="Founder Icon Vector Art, Icons, and Graphics for Free Download">
            <a:extLst>
              <a:ext uri="{FF2B5EF4-FFF2-40B4-BE49-F238E27FC236}">
                <a16:creationId xmlns:a16="http://schemas.microsoft.com/office/drawing/2014/main" id="{51EBD385-C2FC-89F0-80AA-1458B1F3FA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914400" y="1756380"/>
            <a:ext cx="2590800" cy="2644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C66D731D-6F85-F5CE-77A9-5C15CCBD7B2A}"/>
              </a:ext>
            </a:extLst>
          </p:cNvPr>
          <p:cNvSpPr/>
          <p:nvPr/>
        </p:nvSpPr>
        <p:spPr bwMode="auto">
          <a:xfrm>
            <a:off x="3657600" y="1657350"/>
            <a:ext cx="3577526" cy="685800"/>
          </a:xfrm>
          <a:prstGeom prst="wedgeRoundRectCallout">
            <a:avLst>
              <a:gd name="adj1" fmla="val -67685"/>
              <a:gd name="adj2" fmla="val 100635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rPr>
              <a:t>We don’t have any competitors!</a:t>
            </a:r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6EBB62D0-30D3-38EE-902C-5BF9A26A1A09}"/>
              </a:ext>
            </a:extLst>
          </p:cNvPr>
          <p:cNvSpPr/>
          <p:nvPr/>
        </p:nvSpPr>
        <p:spPr bwMode="auto">
          <a:xfrm>
            <a:off x="4419600" y="2587020"/>
            <a:ext cx="4267200" cy="685800"/>
          </a:xfrm>
          <a:prstGeom prst="wedgeRoundRectCallout">
            <a:avLst>
              <a:gd name="adj1" fmla="val -83748"/>
              <a:gd name="adj2" fmla="val -5580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2000" dirty="0">
                <a:latin typeface="45 Helvetica Light" pitchFamily="-110" charset="0"/>
                <a:ea typeface="Geneva" pitchFamily="-110" charset="-128"/>
                <a:cs typeface="Geneva" pitchFamily="-110" charset="-128"/>
              </a:rPr>
              <a:t>Nobody has anything like our product!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10" name="Summing Junction 9">
            <a:extLst>
              <a:ext uri="{FF2B5EF4-FFF2-40B4-BE49-F238E27FC236}">
                <a16:creationId xmlns:a16="http://schemas.microsoft.com/office/drawing/2014/main" id="{FC374330-2AC7-5D56-D803-953CD1F22D0D}"/>
              </a:ext>
            </a:extLst>
          </p:cNvPr>
          <p:cNvSpPr/>
          <p:nvPr/>
        </p:nvSpPr>
        <p:spPr bwMode="auto">
          <a:xfrm>
            <a:off x="4114800" y="1672620"/>
            <a:ext cx="3120326" cy="2880330"/>
          </a:xfrm>
          <a:prstGeom prst="flowChartSummingJunction">
            <a:avLst/>
          </a:prstGeom>
          <a:noFill/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21153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5" grpId="0" animBg="1"/>
      <p:bldP spid="8" grpId="0" animBg="1"/>
      <p:bldP spid="10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1" name="Rectangle 2">
            <a:extLst>
              <a:ext uri="{FF2B5EF4-FFF2-40B4-BE49-F238E27FC236}">
                <a16:creationId xmlns:a16="http://schemas.microsoft.com/office/drawing/2014/main" id="{69191EBF-66B9-944F-A48A-0A7938A837E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6. Write a positioning tagline that captures your position to own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3822B97-15A0-A527-1C58-EDB06812378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428750"/>
            <a:ext cx="8229600" cy="3200400"/>
          </a:xfrm>
        </p:spPr>
        <p:txBody>
          <a:bodyPr/>
          <a:lstStyle/>
          <a:p>
            <a:r>
              <a:rPr lang="en-US" sz="1800" dirty="0"/>
              <a:t>A simple statement that focuses on </a:t>
            </a:r>
            <a:r>
              <a:rPr lang="en-US" sz="1800" u="sng" dirty="0"/>
              <a:t>the key benefit or key feature</a:t>
            </a:r>
            <a:r>
              <a:rPr lang="en-US" sz="1800" dirty="0"/>
              <a:t> to customers while differentiating from the top alternative (competitor.)</a:t>
            </a:r>
          </a:p>
          <a:p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i="1" dirty="0"/>
              <a:t>“Volvo. For Life.”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i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i="1" dirty="0"/>
              <a:t>“UberX. Get an affordable ride, all to yourself.”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i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i="1" dirty="0"/>
              <a:t>“Accounting software for Business Owners who dislike bookkeeping.</a:t>
            </a:r>
            <a:br>
              <a:rPr lang="en-US" sz="1800" i="1" dirty="0"/>
            </a:br>
            <a:endParaRPr lang="en-US" sz="1800" i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i="1" dirty="0"/>
              <a:t>”One click and you get dozens of valuable metrics”</a:t>
            </a:r>
          </a:p>
        </p:txBody>
      </p:sp>
    </p:spTree>
    <p:extLst>
      <p:ext uri="{BB962C8B-B14F-4D97-AF65-F5344CB8AC3E}">
        <p14:creationId xmlns:p14="http://schemas.microsoft.com/office/powerpoint/2010/main" val="133349264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562F8A3-3EE4-6B41-BBAF-D7C975BF2195}"/>
              </a:ext>
            </a:extLst>
          </p:cNvPr>
          <p:cNvSpPr txBox="1"/>
          <p:nvPr/>
        </p:nvSpPr>
        <p:spPr>
          <a:xfrm>
            <a:off x="457200" y="1123950"/>
            <a:ext cx="243840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Focused on the </a:t>
            </a:r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key feature </a:t>
            </a:r>
          </a:p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to customers</a:t>
            </a:r>
          </a:p>
          <a:p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implicitly differentiates from the  alternatives</a:t>
            </a:r>
          </a:p>
          <a:p>
            <a:r>
              <a:rPr lang="en-US" sz="2000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“one-click”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400CCC8-FAE7-9D48-A4A6-9A4B9618D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1950"/>
            <a:ext cx="8229600" cy="609600"/>
          </a:xfrm>
        </p:spPr>
        <p:txBody>
          <a:bodyPr wrap="square" anchor="t">
            <a:normAutofit fontScale="90000"/>
          </a:bodyPr>
          <a:lstStyle/>
          <a:p>
            <a:r>
              <a:rPr lang="en-US" dirty="0"/>
              <a:t>Positioning </a:t>
            </a:r>
            <a:br>
              <a:rPr lang="en-US" dirty="0"/>
            </a:br>
            <a:r>
              <a:rPr lang="en-US" dirty="0"/>
              <a:t>Tagline Example</a:t>
            </a:r>
          </a:p>
        </p:txBody>
      </p:sp>
      <p:pic>
        <p:nvPicPr>
          <p:cNvPr id="3074" name="Picture 2" descr="Baremetrics Screenshot">
            <a:extLst>
              <a:ext uri="{FF2B5EF4-FFF2-40B4-BE49-F238E27FC236}">
                <a16:creationId xmlns:a16="http://schemas.microsoft.com/office/drawing/2014/main" id="{0B9B72FE-38F4-8D4D-ACAA-A138F2F0F0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7554" y="57150"/>
            <a:ext cx="5049897" cy="487680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FA3AE45-B30A-A342-A139-B100A240FAAC}"/>
              </a:ext>
            </a:extLst>
          </p:cNvPr>
          <p:cNvCxnSpPr>
            <a:cxnSpLocks/>
          </p:cNvCxnSpPr>
          <p:nvPr/>
        </p:nvCxnSpPr>
        <p:spPr bwMode="auto">
          <a:xfrm flipV="1">
            <a:off x="2895600" y="1276350"/>
            <a:ext cx="2057400" cy="38100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52F3BFF-0F77-E749-B8AC-57FAEAD1CE05}"/>
              </a:ext>
            </a:extLst>
          </p:cNvPr>
          <p:cNvSpPr txBox="1"/>
          <p:nvPr/>
        </p:nvSpPr>
        <p:spPr>
          <a:xfrm>
            <a:off x="2286000" y="4884325"/>
            <a:ext cx="4572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source: https://</a:t>
            </a:r>
            <a:r>
              <a:rPr lang="en-US" sz="10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ryanbattles.com</a:t>
            </a:r>
            <a:r>
              <a:rPr lang="en-US" sz="1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/post/position-your-</a:t>
            </a:r>
            <a:r>
              <a:rPr lang="en-US" sz="10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saas</a:t>
            </a:r>
            <a:r>
              <a:rPr lang="en-US" sz="1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-product/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01145E2-D416-F0E3-65B0-AD21B56C4F38}"/>
              </a:ext>
            </a:extLst>
          </p:cNvPr>
          <p:cNvSpPr txBox="1"/>
          <p:nvPr/>
        </p:nvSpPr>
        <p:spPr>
          <a:xfrm>
            <a:off x="0" y="0"/>
            <a:ext cx="1905000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Reference</a:t>
            </a:r>
          </a:p>
        </p:txBody>
      </p:sp>
    </p:spTree>
    <p:extLst>
      <p:ext uri="{BB962C8B-B14F-4D97-AF65-F5344CB8AC3E}">
        <p14:creationId xmlns:p14="http://schemas.microsoft.com/office/powerpoint/2010/main" val="82569501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562F8A3-3EE4-6B41-BBAF-D7C975BF2195}"/>
              </a:ext>
            </a:extLst>
          </p:cNvPr>
          <p:cNvSpPr txBox="1"/>
          <p:nvPr/>
        </p:nvSpPr>
        <p:spPr>
          <a:xfrm>
            <a:off x="457200" y="1016168"/>
            <a:ext cx="2438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Direct comparison with a competitor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400CCC8-FAE7-9D48-A4A6-9A4B9618D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1950"/>
            <a:ext cx="8229600" cy="609600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Positioning Tagline Example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F457FAC-63C6-034A-9965-659A07DCAA4A}"/>
              </a:ext>
            </a:extLst>
          </p:cNvPr>
          <p:cNvSpPr txBox="1"/>
          <p:nvPr/>
        </p:nvSpPr>
        <p:spPr>
          <a:xfrm>
            <a:off x="2286000" y="4884325"/>
            <a:ext cx="4572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source: https://</a:t>
            </a:r>
            <a:r>
              <a:rPr lang="en-US" sz="10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ryanbattles.com</a:t>
            </a:r>
            <a:r>
              <a:rPr lang="en-US" sz="1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/post/position-your-</a:t>
            </a:r>
            <a:r>
              <a:rPr lang="en-US" sz="10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saas</a:t>
            </a:r>
            <a:r>
              <a:rPr lang="en-US" sz="1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-product/</a:t>
            </a:r>
          </a:p>
        </p:txBody>
      </p:sp>
      <p:pic>
        <p:nvPicPr>
          <p:cNvPr id="5122" name="Picture 2" descr="Kissmetrics Screenshot">
            <a:extLst>
              <a:ext uri="{FF2B5EF4-FFF2-40B4-BE49-F238E27FC236}">
                <a16:creationId xmlns:a16="http://schemas.microsoft.com/office/drawing/2014/main" id="{D157CF9A-C0ED-AA42-B383-18CB0E88F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4264" y="960482"/>
            <a:ext cx="5565559" cy="3765382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742708A-FF08-CAD1-8D65-653F0146C00D}"/>
              </a:ext>
            </a:extLst>
          </p:cNvPr>
          <p:cNvSpPr txBox="1"/>
          <p:nvPr/>
        </p:nvSpPr>
        <p:spPr>
          <a:xfrm>
            <a:off x="0" y="0"/>
            <a:ext cx="1905000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Reference</a:t>
            </a:r>
          </a:p>
        </p:txBody>
      </p:sp>
    </p:spTree>
    <p:extLst>
      <p:ext uri="{BB962C8B-B14F-4D97-AF65-F5344CB8AC3E}">
        <p14:creationId xmlns:p14="http://schemas.microsoft.com/office/powerpoint/2010/main" val="122542090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562F8A3-3EE4-6B41-BBAF-D7C975BF2195}"/>
              </a:ext>
            </a:extLst>
          </p:cNvPr>
          <p:cNvSpPr txBox="1"/>
          <p:nvPr/>
        </p:nvSpPr>
        <p:spPr>
          <a:xfrm>
            <a:off x="457200" y="1016168"/>
            <a:ext cx="2438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Focused on the target users and their problem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400CCC8-FAE7-9D48-A4A6-9A4B9618D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1950"/>
            <a:ext cx="8229600" cy="609600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Positioning Tagline Example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F457FAC-63C6-034A-9965-659A07DCAA4A}"/>
              </a:ext>
            </a:extLst>
          </p:cNvPr>
          <p:cNvSpPr txBox="1"/>
          <p:nvPr/>
        </p:nvSpPr>
        <p:spPr>
          <a:xfrm>
            <a:off x="2286000" y="4884325"/>
            <a:ext cx="4572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source: https://</a:t>
            </a:r>
            <a:r>
              <a:rPr lang="en-US" sz="10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ryanbattles.com</a:t>
            </a:r>
            <a:r>
              <a:rPr lang="en-US" sz="1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/post/position-your-</a:t>
            </a:r>
            <a:r>
              <a:rPr lang="en-US" sz="10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saas</a:t>
            </a:r>
            <a:r>
              <a:rPr lang="en-US" sz="1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-product/</a:t>
            </a:r>
          </a:p>
        </p:txBody>
      </p:sp>
      <p:pic>
        <p:nvPicPr>
          <p:cNvPr id="6146" name="Picture 2" descr="Less Accounting Screenshot">
            <a:extLst>
              <a:ext uri="{FF2B5EF4-FFF2-40B4-BE49-F238E27FC236}">
                <a16:creationId xmlns:a16="http://schemas.microsoft.com/office/drawing/2014/main" id="{ED87235A-CF68-5A4E-BCFF-D7B0F49FAB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0754" y="1061996"/>
            <a:ext cx="5736046" cy="313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FA3AE45-B30A-A342-A139-B100A240FAAC}"/>
              </a:ext>
            </a:extLst>
          </p:cNvPr>
          <p:cNvCxnSpPr>
            <a:cxnSpLocks/>
          </p:cNvCxnSpPr>
          <p:nvPr/>
        </p:nvCxnSpPr>
        <p:spPr bwMode="auto">
          <a:xfrm>
            <a:off x="2438400" y="1656979"/>
            <a:ext cx="1524000" cy="76571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6C9FFF6-82B3-0002-8F50-471EDF9C5893}"/>
              </a:ext>
            </a:extLst>
          </p:cNvPr>
          <p:cNvSpPr txBox="1"/>
          <p:nvPr/>
        </p:nvSpPr>
        <p:spPr>
          <a:xfrm>
            <a:off x="0" y="0"/>
            <a:ext cx="1905000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Reference</a:t>
            </a:r>
          </a:p>
        </p:txBody>
      </p:sp>
    </p:spTree>
    <p:extLst>
      <p:ext uri="{BB962C8B-B14F-4D97-AF65-F5344CB8AC3E}">
        <p14:creationId xmlns:p14="http://schemas.microsoft.com/office/powerpoint/2010/main" val="36365653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41DFD10-F8E6-05BB-EC24-58FBF2D190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7147" y="837035"/>
            <a:ext cx="4349053" cy="45779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92161" name="Rectangle 2">
            <a:extLst>
              <a:ext uri="{FF2B5EF4-FFF2-40B4-BE49-F238E27FC236}">
                <a16:creationId xmlns:a16="http://schemas.microsoft.com/office/drawing/2014/main" id="{69191EBF-66B9-944F-A48A-0A7938A837E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133600" y="151805"/>
            <a:ext cx="6477000" cy="742950"/>
          </a:xfrm>
        </p:spPr>
        <p:txBody>
          <a:bodyPr/>
          <a:lstStyle/>
          <a:p>
            <a:r>
              <a:rPr lang="en-US" sz="2000" dirty="0"/>
              <a:t>Example 1 (former student)</a:t>
            </a:r>
            <a:br>
              <a:rPr lang="en-US" sz="2000" dirty="0"/>
            </a:br>
            <a:r>
              <a:rPr lang="en-US" sz="2000" dirty="0"/>
              <a:t>Position to Own and Positioning Tagline.</a:t>
            </a:r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56CE107E-D657-FD39-E273-D442580677F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000" y="1293598"/>
            <a:ext cx="5791200" cy="2944885"/>
          </a:xfrm>
          <a:prstGeom prst="rect">
            <a:avLst/>
          </a:prstGeom>
        </p:spPr>
      </p:pic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17B8572B-F3F4-9099-22C1-C2DA3E28F943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57551" y="4216712"/>
            <a:ext cx="4585708" cy="92678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1141C1E-B1C5-8655-402B-B49151A95A7E}"/>
              </a:ext>
            </a:extLst>
          </p:cNvPr>
          <p:cNvSpPr txBox="1"/>
          <p:nvPr/>
        </p:nvSpPr>
        <p:spPr>
          <a:xfrm>
            <a:off x="0" y="0"/>
            <a:ext cx="1905000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Reference</a:t>
            </a:r>
          </a:p>
        </p:txBody>
      </p:sp>
    </p:spTree>
    <p:extLst>
      <p:ext uri="{BB962C8B-B14F-4D97-AF65-F5344CB8AC3E}">
        <p14:creationId xmlns:p14="http://schemas.microsoft.com/office/powerpoint/2010/main" val="173596524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CE764-EB33-77CB-F5F2-DC33EFD1C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9800" y="133350"/>
            <a:ext cx="6477000" cy="609600"/>
          </a:xfrm>
        </p:spPr>
        <p:txBody>
          <a:bodyPr/>
          <a:lstStyle/>
          <a:p>
            <a:r>
              <a:rPr lang="en-US" dirty="0"/>
              <a:t>Example 2 (former student)</a:t>
            </a:r>
            <a:br>
              <a:rPr lang="en-US" dirty="0"/>
            </a:br>
            <a:r>
              <a:rPr lang="en-US" dirty="0"/>
              <a:t>Position to Own and Positioning Tagline</a:t>
            </a:r>
          </a:p>
        </p:txBody>
      </p:sp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892BBAEA-403D-0FA1-4754-0F38D11D614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607" y="895350"/>
            <a:ext cx="5334000" cy="296333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290B16D1-7113-9ABD-ECF7-A126F7C6418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33800" y="3409950"/>
            <a:ext cx="4786604" cy="14478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F46B056-EE0A-370D-115D-F4E31583AEA8}"/>
              </a:ext>
            </a:extLst>
          </p:cNvPr>
          <p:cNvSpPr txBox="1"/>
          <p:nvPr/>
        </p:nvSpPr>
        <p:spPr>
          <a:xfrm>
            <a:off x="0" y="0"/>
            <a:ext cx="1905000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Reference</a:t>
            </a:r>
          </a:p>
        </p:txBody>
      </p:sp>
    </p:spTree>
    <p:extLst>
      <p:ext uri="{BB962C8B-B14F-4D97-AF65-F5344CB8AC3E}">
        <p14:creationId xmlns:p14="http://schemas.microsoft.com/office/powerpoint/2010/main" val="396515440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CE764-EB33-77CB-F5F2-DC33EFD1C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00" y="133350"/>
            <a:ext cx="6629400" cy="609600"/>
          </a:xfrm>
        </p:spPr>
        <p:txBody>
          <a:bodyPr/>
          <a:lstStyle/>
          <a:p>
            <a:r>
              <a:rPr lang="en-US" dirty="0"/>
              <a:t>Example 3 (former student)</a:t>
            </a:r>
            <a:br>
              <a:rPr lang="en-US" dirty="0"/>
            </a:br>
            <a:r>
              <a:rPr lang="en-US" dirty="0"/>
              <a:t>Position to Own and Positioning Tagline</a:t>
            </a:r>
          </a:p>
        </p:txBody>
      </p:sp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4F260E2E-2F8F-B676-7BB7-41DC9F3ACF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1012825"/>
            <a:ext cx="4877084" cy="3117850"/>
          </a:xfrm>
          <a:prstGeom prst="rect">
            <a:avLst/>
          </a:prstGeom>
        </p:spPr>
      </p:pic>
      <p:pic>
        <p:nvPicPr>
          <p:cNvPr id="8" name="Picture 7" descr="Text, letter&#10;&#10;Description automatically generated">
            <a:extLst>
              <a:ext uri="{FF2B5EF4-FFF2-40B4-BE49-F238E27FC236}">
                <a16:creationId xmlns:a16="http://schemas.microsoft.com/office/drawing/2014/main" id="{8DDD3706-511B-465C-0EA5-1969C71ED06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76800" y="1428750"/>
            <a:ext cx="3975100" cy="10541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B833707-4F07-FD99-857E-EC7073F0B04A}"/>
              </a:ext>
            </a:extLst>
          </p:cNvPr>
          <p:cNvSpPr txBox="1"/>
          <p:nvPr/>
        </p:nvSpPr>
        <p:spPr>
          <a:xfrm>
            <a:off x="0" y="0"/>
            <a:ext cx="1905000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Reference</a:t>
            </a:r>
          </a:p>
        </p:txBody>
      </p:sp>
    </p:spTree>
    <p:extLst>
      <p:ext uri="{BB962C8B-B14F-4D97-AF65-F5344CB8AC3E}">
        <p14:creationId xmlns:p14="http://schemas.microsoft.com/office/powerpoint/2010/main" val="293268121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392EDA-36BF-B24A-09C7-E47A7381F0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2266950"/>
            <a:ext cx="8229600" cy="609600"/>
          </a:xfrm>
        </p:spPr>
        <p:txBody>
          <a:bodyPr/>
          <a:lstStyle/>
          <a:p>
            <a:pPr algn="ctr"/>
            <a:r>
              <a:rPr lang="en-US" dirty="0"/>
              <a:t>The End</a:t>
            </a:r>
          </a:p>
        </p:txBody>
      </p:sp>
    </p:spTree>
    <p:extLst>
      <p:ext uri="{BB962C8B-B14F-4D97-AF65-F5344CB8AC3E}">
        <p14:creationId xmlns:p14="http://schemas.microsoft.com/office/powerpoint/2010/main" val="10367623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31D479-A5A8-A152-03A8-6976EE9256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66950"/>
            <a:ext cx="8229600" cy="609600"/>
          </a:xfrm>
        </p:spPr>
        <p:txBody>
          <a:bodyPr/>
          <a:lstStyle/>
          <a:p>
            <a:r>
              <a:rPr lang="en-US" dirty="0"/>
              <a:t>Direct Competition</a:t>
            </a:r>
          </a:p>
        </p:txBody>
      </p:sp>
    </p:spTree>
    <p:extLst>
      <p:ext uri="{BB962C8B-B14F-4D97-AF65-F5344CB8AC3E}">
        <p14:creationId xmlns:p14="http://schemas.microsoft.com/office/powerpoint/2010/main" val="7070389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AC5CD1-4AD0-324B-AF46-0990506D02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242" y="142475"/>
            <a:ext cx="8229600" cy="609600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Recall from Class 4 </a:t>
            </a:r>
            <a:r>
              <a:rPr lang="en-US" dirty="0"/>
              <a:t>and Product Assignment 2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1FD19758-7AD3-4C47-832E-E7441A927CE3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1024119603"/>
              </p:ext>
            </p:extLst>
          </p:nvPr>
        </p:nvGraphicFramePr>
        <p:xfrm>
          <a:off x="340242" y="624332"/>
          <a:ext cx="8727558" cy="4424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21958">
                  <a:extLst>
                    <a:ext uri="{9D8B030D-6E8A-4147-A177-3AD203B41FA5}">
                      <a16:colId xmlns:a16="http://schemas.microsoft.com/office/drawing/2014/main" val="2121853967"/>
                    </a:ext>
                  </a:extLst>
                </a:gridCol>
                <a:gridCol w="3124200">
                  <a:extLst>
                    <a:ext uri="{9D8B030D-6E8A-4147-A177-3AD203B41FA5}">
                      <a16:colId xmlns:a16="http://schemas.microsoft.com/office/drawing/2014/main" val="2433822387"/>
                    </a:ext>
                  </a:extLst>
                </a:gridCol>
                <a:gridCol w="3581400">
                  <a:extLst>
                    <a:ext uri="{9D8B030D-6E8A-4147-A177-3AD203B41FA5}">
                      <a16:colId xmlns:a16="http://schemas.microsoft.com/office/drawing/2014/main" val="32962658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1" dirty="0"/>
                        <a:t>Question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1" i="1" dirty="0"/>
                        <a:t>Your answer should be…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71017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1" dirty="0"/>
                        <a:t>Product Name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What is the product’s name?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i="1" dirty="0"/>
                        <a:t>A temporary or trademarkable identifier.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45945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highlight>
                            <a:srgbClr val="FFFF00"/>
                          </a:highlight>
                        </a:rPr>
                        <a:t>Type of Product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highlight>
                            <a:srgbClr val="FFFF00"/>
                          </a:highlight>
                        </a:rPr>
                        <a:t>What kind of product is it?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i="1" dirty="0">
                          <a:highlight>
                            <a:srgbClr val="FFFF00"/>
                          </a:highlight>
                        </a:rPr>
                        <a:t>A category the product would belong to.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77917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1" dirty="0"/>
                        <a:t>Main Function(s)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What will be product do?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i="1" dirty="0"/>
                        <a:t>The main activity(s) it will do.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14298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1" dirty="0"/>
                        <a:t>Product Attributes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What are the its characteristics?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i="1" dirty="0"/>
                        <a:t>The key features and traits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87685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1" dirty="0"/>
                        <a:t>Competitive Differentiator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What is the key product attribute that provides the most unique benefit?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i="1" dirty="0"/>
                        <a:t>The unique feature and benefit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57950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1" dirty="0"/>
                        <a:t>Key Technology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What “technology” will be “inside”?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i="1" dirty="0"/>
                        <a:t>The key internal parts of the product.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92646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1" dirty="0"/>
                        <a:t>Product Complements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What other products does the customer need for this product to work?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i="1" dirty="0"/>
                        <a:t>The platform, systems, and/or services.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16310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1" dirty="0"/>
                        <a:t>Visual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What will it look like?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i="1" dirty="0"/>
                        <a:t>A ‘sketch’ of the product or a key part of it.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56881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1" dirty="0"/>
                        <a:t>How it Works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How will it be used by the user?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Concisely describe how the product will work from the user’s perspective.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20062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061174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76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61950"/>
            <a:ext cx="8229600" cy="609600"/>
          </a:xfrm>
        </p:spPr>
        <p:txBody>
          <a:bodyPr wrap="square" anchor="t">
            <a:normAutofit/>
          </a:bodyPr>
          <a:lstStyle/>
          <a:p>
            <a:pPr eaLnBrk="1" hangingPunct="1">
              <a:defRPr/>
            </a:pPr>
            <a:r>
              <a:rPr lang="en-US" altLang="en-US" dirty="0"/>
              <a:t>“Type of product” is </a:t>
            </a:r>
            <a:r>
              <a:rPr lang="en-US" altLang="en-US" dirty="0">
                <a:sym typeface="Wingdings" pitchFamily="2" charset="2"/>
              </a:rPr>
              <a:t>is known as a </a:t>
            </a:r>
            <a:r>
              <a:rPr lang="en-US" altLang="en-US" dirty="0">
                <a:solidFill>
                  <a:schemeClr val="accent1"/>
                </a:solidFill>
              </a:rPr>
              <a:t>Product Category</a:t>
            </a:r>
            <a:endParaRPr lang="en-US" altLang="en-US" dirty="0"/>
          </a:p>
        </p:txBody>
      </p:sp>
      <p:sp>
        <p:nvSpPr>
          <p:cNvPr id="1653763" name="Rectangle 3"/>
          <p:cNvSpPr>
            <a:spLocks noGrp="1" noChangeArrowheads="1"/>
          </p:cNvSpPr>
          <p:nvPr>
            <p:ph sz="quarter" idx="10"/>
          </p:nvPr>
        </p:nvSpPr>
        <p:spPr>
          <a:xfrm>
            <a:off x="468086" y="971550"/>
            <a:ext cx="3962400" cy="3810000"/>
          </a:xfrm>
        </p:spPr>
        <p:txBody>
          <a:bodyPr wrap="square" anchor="t">
            <a:normAutofit fontScale="85000" lnSpcReduction="20000"/>
          </a:bodyPr>
          <a:lstStyle/>
          <a:p>
            <a:pPr marL="0" indent="0">
              <a:defRPr/>
            </a:pPr>
            <a:r>
              <a:rPr lang="en-US" sz="2200" dirty="0"/>
              <a:t>A classification of products and services that are similar in purpose, functionality, form or format.</a:t>
            </a:r>
          </a:p>
          <a:p>
            <a:pPr marL="0" indent="0">
              <a:defRPr/>
            </a:pPr>
            <a:endParaRPr lang="en-US" altLang="en-US" sz="1800" dirty="0"/>
          </a:p>
          <a:p>
            <a:pPr marL="0" indent="0">
              <a:defRPr/>
            </a:pPr>
            <a:r>
              <a:rPr lang="en-US" altLang="en-US" sz="1800" dirty="0"/>
              <a:t>Makes it easier for customers to find and refer to products.</a:t>
            </a:r>
          </a:p>
          <a:p>
            <a:pPr marL="0" indent="0">
              <a:defRPr/>
            </a:pPr>
            <a:br>
              <a:rPr lang="en-US" altLang="en-US" sz="1800" dirty="0"/>
            </a:br>
            <a:r>
              <a:rPr lang="en-US" altLang="en-US" sz="1800" dirty="0"/>
              <a:t>Examples:</a:t>
            </a:r>
          </a:p>
          <a:p>
            <a:pPr marL="0" indent="0">
              <a:defRPr/>
            </a:pPr>
            <a:r>
              <a:rPr lang="en-US" altLang="en-US" sz="1800" dirty="0"/>
              <a:t>- Smartphone</a:t>
            </a:r>
          </a:p>
          <a:p>
            <a:pPr marL="0" indent="0">
              <a:defRPr/>
            </a:pPr>
            <a:r>
              <a:rPr lang="en-US" altLang="en-US" sz="1800" dirty="0"/>
              <a:t>- Notetaking apps</a:t>
            </a:r>
          </a:p>
          <a:p>
            <a:pPr marL="0" indent="0">
              <a:defRPr/>
            </a:pPr>
            <a:r>
              <a:rPr lang="en-US" altLang="en-US" sz="1800" dirty="0"/>
              <a:t>- Table lamps</a:t>
            </a:r>
          </a:p>
          <a:p>
            <a:pPr marL="0" indent="0">
              <a:defRPr/>
            </a:pPr>
            <a:endParaRPr lang="en-US" altLang="en-US" sz="1800" dirty="0"/>
          </a:p>
          <a:p>
            <a:pPr marL="0" indent="0">
              <a:defRPr/>
            </a:pPr>
            <a:r>
              <a:rPr lang="en-US" altLang="en-US" sz="1800" dirty="0"/>
              <a:t>The products in the category are known as</a:t>
            </a:r>
          </a:p>
          <a:p>
            <a:pPr marL="0" indent="0">
              <a:defRPr/>
            </a:pPr>
            <a:r>
              <a:rPr lang="en-US" altLang="en-US" sz="1800" b="1" dirty="0"/>
              <a:t>“Direct Competitors”</a:t>
            </a:r>
          </a:p>
        </p:txBody>
      </p:sp>
      <p:pic>
        <p:nvPicPr>
          <p:cNvPr id="3074" name="Picture 2" descr="Mega shootout: The best camera phones of 2021 so far tested">
            <a:extLst>
              <a:ext uri="{FF2B5EF4-FFF2-40B4-BE49-F238E27FC236}">
                <a16:creationId xmlns:a16="http://schemas.microsoft.com/office/drawing/2014/main" id="{E25780D8-4C97-054A-C877-BBDB8CDA21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727448" y="1212300"/>
            <a:ext cx="3959352" cy="3429000"/>
          </a:xfrm>
          <a:prstGeom prst="rect">
            <a:avLst/>
          </a:prstGeom>
          <a:solidFill>
            <a:srgbClr val="FFFFFF"/>
          </a:solidFill>
          <a:ln>
            <a:solidFill>
              <a:schemeClr val="accent1"/>
            </a:solidFill>
          </a:ln>
        </p:spPr>
      </p:pic>
      <p:sp>
        <p:nvSpPr>
          <p:cNvPr id="4" name="Slide Number Placeholder 4"/>
          <p:cNvSpPr>
            <a:spLocks noGrp="1"/>
          </p:cNvSpPr>
          <p:nvPr>
            <p:ph type="sldNum" sz="quarter" idx="4294967295"/>
          </p:nvPr>
        </p:nvSpPr>
        <p:spPr bwMode="auto">
          <a:xfrm>
            <a:off x="11081935" y="6400414"/>
            <a:ext cx="271867" cy="276999"/>
          </a:xfrm>
          <a:prstGeom prst="rect">
            <a:avLst/>
          </a:prstGeom>
          <a:noFill/>
          <a:ln w="12700">
            <a:miter lim="400000"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none" lIns="45719" tIns="45720" rIns="45719" bIns="45720" numCol="1" anchor="ctr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rgbClr val="888888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Open Sans Regular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45 Helvetica Light" charset="0"/>
                <a:ea typeface="ＭＳ Ｐゴシック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45 Helvetica Light" charset="0"/>
                <a:ea typeface="ＭＳ Ｐゴシック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45 Helvetica Light" charset="0"/>
                <a:ea typeface="ＭＳ Ｐゴシック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45 Helvetica Light" charset="0"/>
                <a:ea typeface="ＭＳ Ｐゴシック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45 Helvetica Light" charset="0"/>
                <a:ea typeface="ＭＳ Ｐゴシック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45 Helvetica Light" charset="0"/>
                <a:ea typeface="ＭＳ Ｐゴシック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45 Helvetica Light" charset="0"/>
                <a:ea typeface="ＭＳ Ｐゴシック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45 Helvetica Light" charset="0"/>
                <a:ea typeface="ＭＳ Ｐゴシック" charset="-128"/>
                <a:cs typeface="+mn-cs"/>
              </a:defRPr>
            </a:lvl9pPr>
          </a:lstStyle>
          <a:p>
            <a:pPr>
              <a:spcAft>
                <a:spcPts val="600"/>
              </a:spcAft>
              <a:defRPr/>
            </a:pPr>
            <a:fld id="{86CB4B4D-7CA3-9044-876B-883B54F8677D}" type="slidenum">
              <a:rPr lang="en-US" smtClean="0"/>
              <a:pPr>
                <a:spcAft>
                  <a:spcPts val="600"/>
                </a:spcAft>
                <a:defRPr/>
              </a:pPr>
              <a:t>9</a:t>
            </a:fld>
            <a:endParaRPr lang="en-US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26B533-9773-6063-7DEF-FDB937F70BFA}"/>
              </a:ext>
            </a:extLst>
          </p:cNvPr>
          <p:cNvSpPr txBox="1"/>
          <p:nvPr/>
        </p:nvSpPr>
        <p:spPr>
          <a:xfrm>
            <a:off x="1606550" y="4883507"/>
            <a:ext cx="593090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/>
              <a:t>Image Source: https://</a:t>
            </a:r>
            <a:r>
              <a:rPr lang="en-US" sz="900" dirty="0" err="1"/>
              <a:t>www.androidauthority.com</a:t>
            </a:r>
            <a:r>
              <a:rPr lang="en-US" sz="900" dirty="0"/>
              <a:t>/best-camera-phone-test-mid-2021-1648623/</a:t>
            </a:r>
          </a:p>
        </p:txBody>
      </p:sp>
    </p:spTree>
    <p:extLst>
      <p:ext uri="{BB962C8B-B14F-4D97-AF65-F5344CB8AC3E}">
        <p14:creationId xmlns:p14="http://schemas.microsoft.com/office/powerpoint/2010/main" val="4249927413"/>
      </p:ext>
    </p:extLst>
  </p:cSld>
  <p:clrMapOvr>
    <a:masterClrMapping/>
  </p:clrMapOvr>
</p:sld>
</file>

<file path=ppt/theme/theme1.xml><?xml version="1.0" encoding="utf-8"?>
<a:theme xmlns:a="http://schemas.openxmlformats.org/drawingml/2006/main" name="CMU PPT Theme">
  <a:themeElements>
    <a:clrScheme name="Custom 1">
      <a:dk1>
        <a:srgbClr val="000000"/>
      </a:dk1>
      <a:lt1>
        <a:srgbClr val="FFFFFF"/>
      </a:lt1>
      <a:dk2>
        <a:srgbClr val="75787B"/>
      </a:dk2>
      <a:lt2>
        <a:srgbClr val="C8C9C7"/>
      </a:lt2>
      <a:accent1>
        <a:srgbClr val="BB0000"/>
      </a:accent1>
      <a:accent2>
        <a:srgbClr val="75787B"/>
      </a:accent2>
      <a:accent3>
        <a:srgbClr val="00833C"/>
      </a:accent3>
      <a:accent4>
        <a:srgbClr val="F2A900"/>
      </a:accent4>
      <a:accent5>
        <a:srgbClr val="002C71"/>
      </a:accent5>
      <a:accent6>
        <a:srgbClr val="C8C9C7"/>
      </a:accent6>
      <a:hlink>
        <a:srgbClr val="BB0000"/>
      </a:hlink>
      <a:folHlink>
        <a:srgbClr val="82000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45 Helvetica Light" pitchFamily="-110" charset="0"/>
            <a:ea typeface="Geneva" pitchFamily="-110" charset="-128"/>
            <a:cs typeface="Geneva" pitchFamily="-110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45 Helvetica Light" pitchFamily="-110" charset="0"/>
            <a:ea typeface="Geneva" pitchFamily="-110" charset="-128"/>
            <a:cs typeface="Geneva" pitchFamily="-110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resentation2" id="{305A81DC-F056-FF44-9553-6A4D4150B4C1}" vid="{22C4A014-A9D7-334E-98D6-A9C7E73BCA46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69BB08AE-6C17-7743-91F9-ED9B88395F3C}">
  <we:reference id="wa104178141" version="3.0.11.6" store="en-US" storeType="OMEX"/>
  <we:alternateReferences>
    <we:reference id="WA104178141" version="3.0.11.6" store="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4119</TotalTime>
  <Words>2834</Words>
  <Application>Microsoft Macintosh PowerPoint</Application>
  <PresentationFormat>On-screen Show (16:9)</PresentationFormat>
  <Paragraphs>527</Paragraphs>
  <Slides>67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78" baseType="lpstr">
      <vt:lpstr>.AppleSystemUIFont</vt:lpstr>
      <vt:lpstr>45 Helvetica Light</vt:lpstr>
      <vt:lpstr>Arial</vt:lpstr>
      <vt:lpstr>Calibri</vt:lpstr>
      <vt:lpstr>Open Sans</vt:lpstr>
      <vt:lpstr>Open Sans Light</vt:lpstr>
      <vt:lpstr>Open Sans Regular</vt:lpstr>
      <vt:lpstr>Times</vt:lpstr>
      <vt:lpstr>Verdana</vt:lpstr>
      <vt:lpstr>Wingdings</vt:lpstr>
      <vt:lpstr>CMU PPT Theme</vt:lpstr>
      <vt:lpstr>PowerPoint Presentation</vt:lpstr>
      <vt:lpstr>A note about selecting your Target Markets</vt:lpstr>
      <vt:lpstr>Today’s class</vt:lpstr>
      <vt:lpstr>What are the implications of Competition on the work of Product Managers, Engineers and Designers?</vt:lpstr>
      <vt:lpstr>The most successful products have  a strong, highly differentiated  position in the market versus their competition.</vt:lpstr>
      <vt:lpstr>I’ve asked many entrepreneurs:  “Who are your competitors?”</vt:lpstr>
      <vt:lpstr>Direct Competition</vt:lpstr>
      <vt:lpstr>Recall from Class 4 and Product Assignment 2</vt:lpstr>
      <vt:lpstr>“Type of product” is is known as a Product Category</vt:lpstr>
      <vt:lpstr>An established product category has:</vt:lpstr>
      <vt:lpstr>Example Product Category  Smartphones</vt:lpstr>
      <vt:lpstr>Example:  Product Category   Smartphones</vt:lpstr>
      <vt:lpstr>The Smartphones category is in the maturity stage of the Product Life Cycle. (and approaching the decline stage.)</vt:lpstr>
      <vt:lpstr>The Product Category data tells you:</vt:lpstr>
      <vt:lpstr>For your Product Assignment No. 3</vt:lpstr>
      <vt:lpstr>Where to find the label of your product category?  Look for sites that have a product taxonomy</vt:lpstr>
      <vt:lpstr>TIP: Search for a “Market Landscape” or “Market Map” like this:</vt:lpstr>
      <vt:lpstr>Product Categories often have one or more  levels of categories. Select the one that is best fit.</vt:lpstr>
      <vt:lpstr>Where to find a product category’s sales and growth?</vt:lpstr>
      <vt:lpstr>Exercise</vt:lpstr>
      <vt:lpstr>Indirect Competition</vt:lpstr>
      <vt:lpstr>Indirect competition</vt:lpstr>
      <vt:lpstr>Example: Identifying the customer’s options</vt:lpstr>
      <vt:lpstr>Direct and Indirect Competition</vt:lpstr>
      <vt:lpstr>If the customer’s purpose was changed</vt:lpstr>
      <vt:lpstr>Selecting and Describing the Competition</vt:lpstr>
      <vt:lpstr>Select the key competitors (2 – 3 for your project)</vt:lpstr>
      <vt:lpstr>Describe each competitor (2 – 3 for your project)</vt:lpstr>
      <vt:lpstr>Positioning</vt:lpstr>
      <vt:lpstr>Definition: Positioning</vt:lpstr>
      <vt:lpstr>What comes to mind?  What products do they offer?</vt:lpstr>
      <vt:lpstr>When you think of their product(s),  what characteristics come to mind?</vt:lpstr>
      <vt:lpstr>There’s a big advantage if positioning is done well.  Your product will occupy a clear position in the minds of customers.</vt:lpstr>
      <vt:lpstr>Volvo’s product decisions reinforce their  desired positioning as the “safest vehicles”</vt:lpstr>
      <vt:lpstr>PowerPoint Presentation</vt:lpstr>
      <vt:lpstr>PowerPoint Presentation</vt:lpstr>
      <vt:lpstr>The importance of effective positioning increases over time.</vt:lpstr>
      <vt:lpstr>PowerPoint Presentation</vt:lpstr>
      <vt:lpstr>An intentional positioning strategy leads to strong product differentiators</vt:lpstr>
      <vt:lpstr>It’s most important to take the customer’s perspective</vt:lpstr>
      <vt:lpstr>After you’ve identified the competitors:</vt:lpstr>
      <vt:lpstr>1. Identify the criteria THE CUSTOMERS will use to evaluate an option to buy/use for their purpose</vt:lpstr>
      <vt:lpstr>Example Criteria </vt:lpstr>
      <vt:lpstr>Another example of Criteria.  </vt:lpstr>
      <vt:lpstr>Discussion</vt:lpstr>
      <vt:lpstr>2. Create a positioning map with the current competition</vt:lpstr>
      <vt:lpstr>Example (former student): Software Deployment Tools</vt:lpstr>
      <vt:lpstr>Example (former student): Eyeglass Selection</vt:lpstr>
      <vt:lpstr>Example: smartphones (many years ago)</vt:lpstr>
      <vt:lpstr>How do you decide where to plot the competitors?</vt:lpstr>
      <vt:lpstr>Y-axis: High does not mean “better” – it means the product offers “more” of that criterion</vt:lpstr>
      <vt:lpstr>Example: airlines</vt:lpstr>
      <vt:lpstr>Example:  short-haul trips of 600-800 miles</vt:lpstr>
      <vt:lpstr>3. Analyze the positioning map for potential position(s) to own with your product</vt:lpstr>
      <vt:lpstr>4. Select the position(s) to own with your product.</vt:lpstr>
      <vt:lpstr>Southwest decided to differentiate on “friendly service” and ”speed” versus cars for short-haul trips of 600-800 miles</vt:lpstr>
      <vt:lpstr>5. Create a positioning map with the current competition and your product</vt:lpstr>
      <vt:lpstr>Example (former student): Software Deployment Tools  This map shows how she wanted to position her product idea called Starship, in the future state when it was released.</vt:lpstr>
      <vt:lpstr>Example (former student): Eyeglasses Selection This maps shows how she wanted to position her product idea called “TryOnYourGlasses”, in the future state when her product is released.</vt:lpstr>
      <vt:lpstr>6. Write a positioning tagline that captures your position to own</vt:lpstr>
      <vt:lpstr>Positioning  Tagline Example</vt:lpstr>
      <vt:lpstr>Positioning Tagline Example</vt:lpstr>
      <vt:lpstr>Positioning Tagline Example</vt:lpstr>
      <vt:lpstr>Example 1 (former student) Position to Own and Positioning Tagline.</vt:lpstr>
      <vt:lpstr>Example 2 (former student) Position to Own and Positioning Tagline</vt:lpstr>
      <vt:lpstr>Example 3 (former student) Position to Own and Positioning Tagline</vt:lpstr>
      <vt:lpstr>The End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keywords/>
  <dc:description/>
  <cp:lastModifiedBy>Jim Berardone</cp:lastModifiedBy>
  <cp:revision>426</cp:revision>
  <cp:lastPrinted>2021-09-21T04:17:56Z</cp:lastPrinted>
  <dcterms:created xsi:type="dcterms:W3CDTF">2020-08-16T19:29:51Z</dcterms:created>
  <dcterms:modified xsi:type="dcterms:W3CDTF">2023-09-14T15:46:35Z</dcterms:modified>
  <cp:category/>
</cp:coreProperties>
</file>